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9"/>
  </p:notesMasterIdLst>
  <p:sldIdLst>
    <p:sldId id="256" r:id="rId2"/>
    <p:sldId id="270" r:id="rId3"/>
    <p:sldId id="351" r:id="rId4"/>
    <p:sldId id="333" r:id="rId5"/>
    <p:sldId id="332" r:id="rId6"/>
    <p:sldId id="336" r:id="rId7"/>
    <p:sldId id="335" r:id="rId8"/>
    <p:sldId id="340" r:id="rId9"/>
    <p:sldId id="342" r:id="rId10"/>
    <p:sldId id="341" r:id="rId11"/>
    <p:sldId id="334" r:id="rId12"/>
    <p:sldId id="337" r:id="rId13"/>
    <p:sldId id="338" r:id="rId14"/>
    <p:sldId id="344" r:id="rId15"/>
    <p:sldId id="339" r:id="rId16"/>
    <p:sldId id="343" r:id="rId17"/>
    <p:sldId id="345" r:id="rId18"/>
    <p:sldId id="346" r:id="rId19"/>
    <p:sldId id="347" r:id="rId20"/>
    <p:sldId id="348" r:id="rId21"/>
    <p:sldId id="328" r:id="rId22"/>
    <p:sldId id="371" r:id="rId23"/>
    <p:sldId id="372" r:id="rId24"/>
    <p:sldId id="373" r:id="rId25"/>
    <p:sldId id="374" r:id="rId26"/>
    <p:sldId id="260" r:id="rId27"/>
    <p:sldId id="330" r:id="rId28"/>
    <p:sldId id="358" r:id="rId29"/>
    <p:sldId id="364" r:id="rId30"/>
    <p:sldId id="365" r:id="rId31"/>
    <p:sldId id="366" r:id="rId32"/>
    <p:sldId id="370" r:id="rId33"/>
    <p:sldId id="369" r:id="rId34"/>
    <p:sldId id="367" r:id="rId35"/>
    <p:sldId id="368" r:id="rId36"/>
    <p:sldId id="327" r:id="rId37"/>
    <p:sldId id="353" r:id="rId38"/>
    <p:sldId id="361" r:id="rId39"/>
    <p:sldId id="354" r:id="rId40"/>
    <p:sldId id="355" r:id="rId41"/>
    <p:sldId id="352" r:id="rId42"/>
    <p:sldId id="363" r:id="rId43"/>
    <p:sldId id="362" r:id="rId44"/>
    <p:sldId id="360" r:id="rId45"/>
    <p:sldId id="356" r:id="rId46"/>
    <p:sldId id="376" r:id="rId47"/>
    <p:sldId id="297" r:id="rId4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67AD747A-A3F4-D246-8A3F-95624A7631D7}">
          <p14:sldIdLst>
            <p14:sldId id="256"/>
            <p14:sldId id="270"/>
            <p14:sldId id="351"/>
            <p14:sldId id="333"/>
            <p14:sldId id="332"/>
            <p14:sldId id="336"/>
            <p14:sldId id="335"/>
            <p14:sldId id="340"/>
            <p14:sldId id="342"/>
            <p14:sldId id="341"/>
            <p14:sldId id="334"/>
            <p14:sldId id="337"/>
            <p14:sldId id="338"/>
            <p14:sldId id="344"/>
            <p14:sldId id="339"/>
            <p14:sldId id="343"/>
            <p14:sldId id="345"/>
            <p14:sldId id="346"/>
            <p14:sldId id="347"/>
            <p14:sldId id="348"/>
          </p14:sldIdLst>
        </p14:section>
        <p14:section name="DOM 이벤트" id="{B8DBB35E-6422-134D-B08C-AF7B8F88124F}">
          <p14:sldIdLst>
            <p14:sldId id="328"/>
            <p14:sldId id="371"/>
            <p14:sldId id="372"/>
            <p14:sldId id="373"/>
            <p14:sldId id="374"/>
          </p14:sldIdLst>
        </p14:section>
        <p14:section name="컴포넌트 생성" id="{69700B09-E5F4-EA48-A196-1C66E8BA0E94}">
          <p14:sldIdLst>
            <p14:sldId id="260"/>
            <p14:sldId id="330"/>
            <p14:sldId id="358"/>
            <p14:sldId id="364"/>
            <p14:sldId id="365"/>
            <p14:sldId id="366"/>
            <p14:sldId id="370"/>
            <p14:sldId id="369"/>
            <p14:sldId id="367"/>
            <p14:sldId id="368"/>
          </p14:sldIdLst>
        </p14:section>
        <p14:section name="State, Props, Children" id="{8DE1766C-A0ED-A74D-83E2-83904CA454FA}">
          <p14:sldIdLst>
            <p14:sldId id="327"/>
            <p14:sldId id="353"/>
            <p14:sldId id="361"/>
            <p14:sldId id="354"/>
            <p14:sldId id="355"/>
            <p14:sldId id="352"/>
            <p14:sldId id="363"/>
            <p14:sldId id="362"/>
            <p14:sldId id="360"/>
            <p14:sldId id="356"/>
            <p14:sldId id="376"/>
          </p14:sldIdLst>
        </p14:section>
        <p14:section name="끝!" id="{4B0DF483-5139-6142-898A-A4D81EB5BBE2}">
          <p14:sldIdLst>
            <p14:sldId id="29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EF2FF"/>
    <a:srgbClr val="EFF900"/>
    <a:srgbClr val="FFFFFF"/>
    <a:srgbClr val="6E07F3"/>
    <a:srgbClr val="000000"/>
    <a:srgbClr val="291C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749"/>
    <p:restoredTop sz="88961"/>
  </p:normalViewPr>
  <p:slideViewPr>
    <p:cSldViewPr snapToGrid="0">
      <p:cViewPr varScale="1">
        <p:scale>
          <a:sx n="135" d="100"/>
          <a:sy n="135" d="100"/>
        </p:scale>
        <p:origin x="184" y="9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CFA377-D803-A44A-8DF4-C55136B793A7}" type="datetimeFigureOut">
              <a:rPr kumimoji="1" lang="ko-Kore-KR" altLang="en-US" smtClean="0"/>
              <a:t>2023. 6. 24.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D85A91-9C69-A643-BFCC-880E9D67FED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82903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D85A91-9C69-A643-BFCC-880E9D67FED0}" type="slidenum">
              <a:rPr kumimoji="1" lang="ko-Kore-KR" altLang="en-US" smtClean="0"/>
              <a:t>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9238368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D85A91-9C69-A643-BFCC-880E9D67FED0}" type="slidenum">
              <a:rPr kumimoji="1" lang="ko-Kore-KR" altLang="en-US" smtClean="0"/>
              <a:t>11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564868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D85A91-9C69-A643-BFCC-880E9D67FED0}" type="slidenum">
              <a:rPr kumimoji="1" lang="ko-Kore-KR" altLang="en-US" smtClean="0"/>
              <a:t>12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256205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D85A91-9C69-A643-BFCC-880E9D67FED0}" type="slidenum">
              <a:rPr kumimoji="1" lang="ko-Kore-KR" altLang="en-US" smtClean="0"/>
              <a:t>13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0250169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D85A91-9C69-A643-BFCC-880E9D67FED0}" type="slidenum">
              <a:rPr kumimoji="1" lang="ko-Kore-KR" altLang="en-US" smtClean="0"/>
              <a:t>14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15379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D85A91-9C69-A643-BFCC-880E9D67FED0}" type="slidenum">
              <a:rPr kumimoji="1" lang="ko-Kore-KR" altLang="en-US" smtClean="0"/>
              <a:t>15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997563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D85A91-9C69-A643-BFCC-880E9D67FED0}" type="slidenum">
              <a:rPr kumimoji="1" lang="ko-Kore-KR" altLang="en-US" smtClean="0"/>
              <a:t>16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854403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D85A91-9C69-A643-BFCC-880E9D67FED0}" type="slidenum">
              <a:rPr kumimoji="1" lang="ko-Kore-KR" altLang="en-US" smtClean="0"/>
              <a:t>17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088976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D85A91-9C69-A643-BFCC-880E9D67FED0}" type="slidenum">
              <a:rPr kumimoji="1" lang="ko-Kore-KR" altLang="en-US" smtClean="0"/>
              <a:t>18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062648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D85A91-9C69-A643-BFCC-880E9D67FED0}" type="slidenum">
              <a:rPr kumimoji="1" lang="ko-Kore-KR" altLang="en-US" smtClean="0"/>
              <a:t>19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8457518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D85A91-9C69-A643-BFCC-880E9D67FED0}" type="slidenum">
              <a:rPr kumimoji="1" lang="ko-Kore-KR" altLang="en-US" smtClean="0"/>
              <a:t>20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04734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D85A91-9C69-A643-BFCC-880E9D67FED0}" type="slidenum">
              <a:rPr kumimoji="1" lang="ko-Kore-KR" altLang="en-US" smtClean="0"/>
              <a:t>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24503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D85A91-9C69-A643-BFCC-880E9D67FED0}" type="slidenum">
              <a:rPr kumimoji="1" lang="ko-Kore-KR" altLang="en-US" smtClean="0"/>
              <a:t>22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5245950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D85A91-9C69-A643-BFCC-880E9D67FED0}" type="slidenum">
              <a:rPr kumimoji="1" lang="ko-Kore-KR" altLang="en-US" smtClean="0"/>
              <a:t>23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07541954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D85A91-9C69-A643-BFCC-880E9D67FED0}" type="slidenum">
              <a:rPr kumimoji="1" lang="ko-Kore-KR" altLang="en-US" smtClean="0"/>
              <a:t>24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5502819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D85A91-9C69-A643-BFCC-880E9D67FED0}" type="slidenum">
              <a:rPr kumimoji="1" lang="ko-Kore-KR" altLang="en-US" smtClean="0"/>
              <a:t>25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2743231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D85A91-9C69-A643-BFCC-880E9D67FED0}" type="slidenum">
              <a:rPr kumimoji="1" lang="ko-Kore-KR" altLang="en-US" smtClean="0"/>
              <a:t>27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0796146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D85A91-9C69-A643-BFCC-880E9D67FED0}" type="slidenum">
              <a:rPr kumimoji="1" lang="ko-Kore-KR" altLang="en-US" smtClean="0"/>
              <a:t>28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4309782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D85A91-9C69-A643-BFCC-880E9D67FED0}" type="slidenum">
              <a:rPr kumimoji="1" lang="ko-Kore-KR" altLang="en-US" smtClean="0"/>
              <a:t>29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7830262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D85A91-9C69-A643-BFCC-880E9D67FED0}" type="slidenum">
              <a:rPr kumimoji="1" lang="ko-Kore-KR" altLang="en-US" smtClean="0"/>
              <a:t>30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0005223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D85A91-9C69-A643-BFCC-880E9D67FED0}" type="slidenum">
              <a:rPr kumimoji="1" lang="ko-Kore-KR" altLang="en-US" smtClean="0"/>
              <a:t>31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0556422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D85A91-9C69-A643-BFCC-880E9D67FED0}" type="slidenum">
              <a:rPr kumimoji="1" lang="ko-Kore-KR" altLang="en-US" smtClean="0"/>
              <a:t>32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591088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D85A91-9C69-A643-BFCC-880E9D67FED0}" type="slidenum">
              <a:rPr kumimoji="1" lang="ko-Kore-KR" altLang="en-US" smtClean="0"/>
              <a:t>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72394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D85A91-9C69-A643-BFCC-880E9D67FED0}" type="slidenum">
              <a:rPr kumimoji="1" lang="ko-Kore-KR" altLang="en-US" smtClean="0"/>
              <a:t>33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1592695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D85A91-9C69-A643-BFCC-880E9D67FED0}" type="slidenum">
              <a:rPr kumimoji="1" lang="ko-Kore-KR" altLang="en-US" smtClean="0"/>
              <a:t>34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9567468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D85A91-9C69-A643-BFCC-880E9D67FED0}" type="slidenum">
              <a:rPr kumimoji="1" lang="ko-Kore-KR" altLang="en-US" smtClean="0"/>
              <a:t>35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94096325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D85A91-9C69-A643-BFCC-880E9D67FED0}" type="slidenum">
              <a:rPr kumimoji="1" lang="ko-Kore-KR" altLang="en-US" smtClean="0"/>
              <a:t>37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88755850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D85A91-9C69-A643-BFCC-880E9D67FED0}" type="slidenum">
              <a:rPr kumimoji="1" lang="ko-Kore-KR" altLang="en-US" smtClean="0"/>
              <a:t>38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07828284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D85A91-9C69-A643-BFCC-880E9D67FED0}" type="slidenum">
              <a:rPr kumimoji="1" lang="ko-Kore-KR" altLang="en-US" smtClean="0"/>
              <a:t>39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0823345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D85A91-9C69-A643-BFCC-880E9D67FED0}" type="slidenum">
              <a:rPr kumimoji="1" lang="ko-Kore-KR" altLang="en-US" smtClean="0"/>
              <a:t>40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6982023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D85A91-9C69-A643-BFCC-880E9D67FED0}" type="slidenum">
              <a:rPr kumimoji="1" lang="ko-Kore-KR" altLang="en-US" smtClean="0"/>
              <a:t>41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7044901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D85A91-9C69-A643-BFCC-880E9D67FED0}" type="slidenum">
              <a:rPr kumimoji="1" lang="ko-Kore-KR" altLang="en-US" smtClean="0"/>
              <a:t>42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9891954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D85A91-9C69-A643-BFCC-880E9D67FED0}" type="slidenum">
              <a:rPr kumimoji="1" lang="ko-Kore-KR" altLang="en-US" smtClean="0"/>
              <a:t>43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237030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D85A91-9C69-A643-BFCC-880E9D67FED0}" type="slidenum">
              <a:rPr kumimoji="1" lang="ko-Kore-KR" altLang="en-US" smtClean="0"/>
              <a:t>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2974974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D85A91-9C69-A643-BFCC-880E9D67FED0}" type="slidenum">
              <a:rPr kumimoji="1" lang="ko-Kore-KR" altLang="en-US" smtClean="0"/>
              <a:t>44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09666208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D85A91-9C69-A643-BFCC-880E9D67FED0}" type="slidenum">
              <a:rPr kumimoji="1" lang="ko-Kore-KR" altLang="en-US" smtClean="0"/>
              <a:t>45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078780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D85A91-9C69-A643-BFCC-880E9D67FED0}" type="slidenum">
              <a:rPr kumimoji="1" lang="ko-Kore-KR" altLang="en-US" smtClean="0"/>
              <a:t>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5789900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D85A91-9C69-A643-BFCC-880E9D67FED0}" type="slidenum">
              <a:rPr kumimoji="1" lang="ko-Kore-KR" altLang="en-US" smtClean="0"/>
              <a:t>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929879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D85A91-9C69-A643-BFCC-880E9D67FED0}" type="slidenum">
              <a:rPr kumimoji="1" lang="ko-Kore-KR" altLang="en-US" smtClean="0"/>
              <a:t>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55725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D85A91-9C69-A643-BFCC-880E9D67FED0}" type="slidenum">
              <a:rPr kumimoji="1" lang="ko-Kore-KR" altLang="en-US" smtClean="0"/>
              <a:t>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329645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D85A91-9C69-A643-BFCC-880E9D67FED0}" type="slidenum">
              <a:rPr kumimoji="1" lang="ko-Kore-KR" altLang="en-US" smtClean="0"/>
              <a:t>10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76944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DBFB79-F831-F616-43C0-008071C95C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58D2E7E-5F92-DB55-2E19-F8B08B4340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1136F14-50EB-2D71-26BD-1E8CDB7617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A81D7-0D4B-014C-B9BC-7ACE0C3268AD}" type="datetimeFigureOut">
              <a:rPr kumimoji="1" lang="ko-KR" altLang="en-US" smtClean="0"/>
              <a:t>2023. 6. 24.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C8FADAC-BAE3-8878-DA5C-9BEBB8450A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962293C-0DB8-4B8A-E2AD-573BBDA1A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F9A5C-DFE8-BA42-8D01-1F37A48C54B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469943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C9E248-1DAD-CAE5-CBC4-519694761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C33207B-EA41-9D95-4F3E-0606D17FE3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77ACF76-1C97-8023-9CAC-358836A693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A81D7-0D4B-014C-B9BC-7ACE0C3268AD}" type="datetimeFigureOut">
              <a:rPr kumimoji="1" lang="ko-KR" altLang="en-US" smtClean="0"/>
              <a:t>2023. 6. 24.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253EFE3-A562-3173-6E50-4DDEB23169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1D58F5A-5857-D313-7525-2BF37E951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F9A5C-DFE8-BA42-8D01-1F37A48C54B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817693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AFE9774-E199-1001-72EB-C4F045B9E6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42BD263-28C7-E1A5-6C2A-613D3470B4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043D80E-48E8-06B2-D8B0-6461561BAD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A81D7-0D4B-014C-B9BC-7ACE0C3268AD}" type="datetimeFigureOut">
              <a:rPr kumimoji="1" lang="ko-KR" altLang="en-US" smtClean="0"/>
              <a:t>2023. 6. 24.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2FFD875-E2CC-0D46-F8A3-5A4F9FC759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097F932-C86C-C4EF-82C6-8EFC9FF0A3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F9A5C-DFE8-BA42-8D01-1F37A48C54B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202812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48E262-AB42-D02E-17E9-89C5DDDE1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06D9D8-0E02-AB77-5757-07234D3A3F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82A176E-CB74-0538-FE63-875D72923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A81D7-0D4B-014C-B9BC-7ACE0C3268AD}" type="datetimeFigureOut">
              <a:rPr kumimoji="1" lang="ko-KR" altLang="en-US" smtClean="0"/>
              <a:t>2023. 6. 24.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7D47528-0E3C-51FF-F679-120F6302DE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3FF9E7-5B24-F74A-0986-8EF77BA52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F9A5C-DFE8-BA42-8D01-1F37A48C54B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393349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1BDEAB-F390-49B7-6CD9-0525C8D59A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5B3E9E0-F6A6-BC0B-8FDC-A3EE17271D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8A3F802-112E-8C1B-92FC-D2BC317669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A81D7-0D4B-014C-B9BC-7ACE0C3268AD}" type="datetimeFigureOut">
              <a:rPr kumimoji="1" lang="ko-KR" altLang="en-US" smtClean="0"/>
              <a:t>2023. 6. 24.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41ACC3F-0B43-AE03-570A-509E83E236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C75C8B2-4C98-A92F-430C-8A27A98822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F9A5C-DFE8-BA42-8D01-1F37A48C54B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576081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D4E19B-BB4E-B377-9675-4DE61A833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08FE988-3FE1-A04E-1995-570E310B7C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44B8A09-5E52-0456-9A3D-9F395FDB88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EB82E9C-5DAB-6093-4010-A65D77D3F2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A81D7-0D4B-014C-B9BC-7ACE0C3268AD}" type="datetimeFigureOut">
              <a:rPr kumimoji="1" lang="ko-KR" altLang="en-US" smtClean="0"/>
              <a:t>2023. 6. 24.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42D937E-4C97-AEA2-5809-C28567F9A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8B7DD5C-0D18-071D-7176-27BF88F66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F9A5C-DFE8-BA42-8D01-1F37A48C54B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780766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F15881-3D56-11B8-9298-9795A4210C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050B180-1B8B-4E6C-BB8B-36C5FCDDDF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D86B824-7F86-E59A-23F6-E3700852F1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425FECE-4FDF-02AF-40FE-91DBDB33315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B89D92A-9218-E7A2-8156-AA3955F34AB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E0967EA-49B7-F822-BE1D-526FFEB35C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A81D7-0D4B-014C-B9BC-7ACE0C3268AD}" type="datetimeFigureOut">
              <a:rPr kumimoji="1" lang="ko-KR" altLang="en-US" smtClean="0"/>
              <a:t>2023. 6. 24.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9FA5729-2F7B-BB80-FF08-486CFD84DE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AD60FD2-25C6-4CB0-B1F9-B800EEE99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F9A5C-DFE8-BA42-8D01-1F37A48C54B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488995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2783DB-5EBF-21B5-0172-EB4E87BA2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4B23613-061C-A622-387A-1845033640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A81D7-0D4B-014C-B9BC-7ACE0C3268AD}" type="datetimeFigureOut">
              <a:rPr kumimoji="1" lang="ko-KR" altLang="en-US" smtClean="0"/>
              <a:t>2023. 6. 24.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453496C-E096-E942-57E3-62479E3BAE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B25F6EA-A4E1-5BF2-1D0B-8835224C2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F9A5C-DFE8-BA42-8D01-1F37A48C54B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245276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6F9940C-0E3F-39AC-B6AC-17D57FF744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A81D7-0D4B-014C-B9BC-7ACE0C3268AD}" type="datetimeFigureOut">
              <a:rPr kumimoji="1" lang="ko-KR" altLang="en-US" smtClean="0"/>
              <a:t>2023. 6. 24.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65FD076-00BC-6F01-B33C-4670DF91FE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68A81C7-DC21-D89A-36AB-72A1406A8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F9A5C-DFE8-BA42-8D01-1F37A48C54B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162555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F45AE8-A08A-5E6B-4614-FC94D51977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673D86-90FF-242C-F40C-6414C19FE7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05BA930-C48D-97D1-3311-2954AA88A7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D479910-F678-27B8-9346-C30424010D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A81D7-0D4B-014C-B9BC-7ACE0C3268AD}" type="datetimeFigureOut">
              <a:rPr kumimoji="1" lang="ko-KR" altLang="en-US" smtClean="0"/>
              <a:t>2023. 6. 24.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0CC9E5F-C6F9-735F-A96D-16AF806ADD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819A689-75C4-8998-648F-8A19458203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F9A5C-DFE8-BA42-8D01-1F37A48C54B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837405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7BBDEC-7130-40D9-02C5-E92547F291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FC73F14-0CD8-BBB4-57A3-8EDE46273D7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D2ED969-5067-C950-5A1E-954D5D809F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E93AFC4-1C62-74F0-DDFF-BB08B4F734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A81D7-0D4B-014C-B9BC-7ACE0C3268AD}" type="datetimeFigureOut">
              <a:rPr kumimoji="1" lang="ko-KR" altLang="en-US" smtClean="0"/>
              <a:t>2023. 6. 24.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A971894-7C2B-C092-1038-B3BB8A6CED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73E8544-B92B-5BF5-0335-708884F01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F9A5C-DFE8-BA42-8D01-1F37A48C54B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825464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77C77C7-BD84-9C3F-FE84-D10696088B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4A8287D-0CB1-82F9-69AB-A134D2628D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2D34A0F-2AAD-B494-290F-394B55D043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5A81D7-0D4B-014C-B9BC-7ACE0C3268AD}" type="datetimeFigureOut">
              <a:rPr kumimoji="1" lang="ko-KR" altLang="en-US" smtClean="0"/>
              <a:t>2023. 6. 24.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9BBB761-A9D9-2A31-ED46-959D0BF97E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0CBEA8A-DDAF-433D-7536-4F937AA59E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2F9A5C-DFE8-BA42-8D01-1F37A48C54B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15751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.jp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w3schools.com/jsref/dom_obj_event.asp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hyperlink" Target="https://react.dev/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D10421-BD54-422A-F87A-F36FD8B6CD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1635" y="1464365"/>
            <a:ext cx="9144000" cy="974035"/>
          </a:xfrm>
        </p:spPr>
        <p:txBody>
          <a:bodyPr anchor="t"/>
          <a:lstStyle/>
          <a:p>
            <a:pPr algn="l"/>
            <a:r>
              <a:rPr kumimoji="1" lang="en-US" altLang="ko-KR" b="1" dirty="0">
                <a:solidFill>
                  <a:schemeClr val="bg1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React </a:t>
            </a:r>
            <a:r>
              <a:rPr kumimoji="1" lang="ko-KR" altLang="en-US" b="1" dirty="0" err="1">
                <a:solidFill>
                  <a:schemeClr val="bg1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가즈아</a:t>
            </a:r>
            <a:r>
              <a:rPr kumimoji="1" lang="en-US" altLang="ko-KR" b="1" dirty="0">
                <a:solidFill>
                  <a:schemeClr val="bg1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!</a:t>
            </a:r>
            <a:endParaRPr kumimoji="1" lang="ko-KR" altLang="en-US" sz="4400" b="1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13174E6-DBA5-4952-5688-8AA9A4787F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93635" y="5499652"/>
            <a:ext cx="6122504" cy="799657"/>
          </a:xfrm>
        </p:spPr>
        <p:txBody>
          <a:bodyPr anchor="t">
            <a:normAutofit/>
          </a:bodyPr>
          <a:lstStyle/>
          <a:p>
            <a:pPr algn="r"/>
            <a:r>
              <a:rPr kumimoji="1" lang="ko-KR" altLang="en-US" sz="2200" b="1" dirty="0" err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고유정</a:t>
            </a:r>
            <a:r>
              <a:rPr kumimoji="1" lang="en-US" altLang="ko-KR" sz="22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kumimoji="1" lang="ko-KR" altLang="en-US" sz="22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이은빈</a:t>
            </a:r>
            <a:r>
              <a:rPr kumimoji="1" lang="en-US" altLang="ko-KR" sz="22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kumimoji="1" lang="ko-KR" altLang="en-US" sz="22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kumimoji="1" lang="ko-KR" altLang="en-US" sz="2200" b="1" dirty="0" err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조윤상</a:t>
            </a:r>
            <a:r>
              <a:rPr kumimoji="1" lang="en-US" altLang="ko-KR" sz="22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kumimoji="1" lang="ko-KR" altLang="en-US" sz="22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kumimoji="1" lang="ko-KR" altLang="en-US" sz="2200" b="1" dirty="0" err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최혜리</a:t>
            </a:r>
            <a:r>
              <a:rPr kumimoji="1" lang="en-US" altLang="ko-KR" sz="22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kumimoji="1" lang="ko-KR" altLang="en-US" sz="22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kumimoji="1" lang="ko-KR" altLang="en-US" sz="2200" b="1" dirty="0" err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조하늘</a:t>
            </a:r>
            <a:endParaRPr kumimoji="1" lang="en-US" altLang="ko-KR" sz="2200" b="1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algn="r"/>
            <a:r>
              <a:rPr kumimoji="1" lang="ko-KR" altLang="en-US" sz="1600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참고 서적</a:t>
            </a:r>
            <a:r>
              <a:rPr kumimoji="1" lang="en-US" altLang="ko-KR" sz="1600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:</a:t>
            </a:r>
            <a:r>
              <a:rPr kumimoji="1" lang="ko-KR" altLang="en-US" sz="1600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모던 자바스크립트로 배우는 </a:t>
            </a:r>
            <a:r>
              <a:rPr kumimoji="1" lang="ko-KR" altLang="en-US" sz="1600" dirty="0" err="1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리액트</a:t>
            </a:r>
            <a:r>
              <a:rPr kumimoji="1" lang="ko-KR" altLang="en-US" sz="1600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입문 </a:t>
            </a:r>
            <a:r>
              <a:rPr kumimoji="1" lang="en-US" altLang="ko-KR" sz="1600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(</a:t>
            </a:r>
            <a:r>
              <a:rPr kumimoji="1" lang="ko-KR" altLang="en-US" sz="1600" dirty="0" err="1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한빛미디어</a:t>
            </a:r>
            <a:r>
              <a:rPr kumimoji="1" lang="en-US" altLang="ko-KR" sz="1600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)</a:t>
            </a:r>
          </a:p>
          <a:p>
            <a:pPr algn="r"/>
            <a:endParaRPr kumimoji="1" lang="en-US" altLang="ko-KR" sz="1600" b="1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319B10-EB70-323B-4E8F-FB553359AE1A}"/>
              </a:ext>
            </a:extLst>
          </p:cNvPr>
          <p:cNvSpPr txBox="1"/>
          <p:nvPr/>
        </p:nvSpPr>
        <p:spPr>
          <a:xfrm>
            <a:off x="821635" y="1085339"/>
            <a:ext cx="5420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2023</a:t>
            </a:r>
            <a:r>
              <a:rPr kumimoji="1" lang="ko-KR" altLang="en-US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년에도 </a:t>
            </a:r>
            <a:r>
              <a:rPr kumimoji="1" lang="ko-KR" altLang="en-US" b="1" dirty="0" err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우상향</a:t>
            </a:r>
            <a:r>
              <a:rPr kumimoji="1" lang="ko-KR" altLang="en-US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스터디 📈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605F1BF2-D900-5583-DFFD-838ED5E9C10D}"/>
              </a:ext>
            </a:extLst>
          </p:cNvPr>
          <p:cNvSpPr txBox="1">
            <a:spLocks/>
          </p:cNvSpPr>
          <p:nvPr/>
        </p:nvSpPr>
        <p:spPr>
          <a:xfrm>
            <a:off x="821635" y="2414954"/>
            <a:ext cx="9144000" cy="8861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1" lang="en-US" altLang="ko-KR" sz="3600" b="1" dirty="0">
                <a:solidFill>
                  <a:prstClr val="whit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3</a:t>
            </a:r>
            <a:r>
              <a:rPr kumimoji="1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  <a:r>
              <a:rPr kumimoji="1" lang="ko-KR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kumimoji="1" lang="ko-KR" altLang="en-US" sz="36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리액트</a:t>
            </a:r>
            <a:r>
              <a:rPr kumimoji="1" lang="ko-KR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기초</a:t>
            </a:r>
            <a:endParaRPr kumimoji="1" lang="ko-KR" altLang="en-US" sz="3600" b="1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665170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BB2E6D-26F3-B05C-71E3-2CAAC7502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643421"/>
            <a:ext cx="10945305" cy="668545"/>
          </a:xfrm>
        </p:spPr>
        <p:txBody>
          <a:bodyPr>
            <a:normAutofit/>
          </a:bodyPr>
          <a:lstStyle/>
          <a:p>
            <a:r>
              <a:rPr kumimoji="1" lang="ko-KR" altLang="en-US" sz="3000" b="1" dirty="0">
                <a:solidFill>
                  <a:prstClr val="whit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좋은 컴포넌트 설계 </a:t>
            </a:r>
            <a:r>
              <a:rPr kumimoji="1" lang="en-US" altLang="ko-KR" sz="3000" b="1" dirty="0">
                <a:solidFill>
                  <a:prstClr val="whit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–</a:t>
            </a:r>
            <a:r>
              <a:rPr kumimoji="1" lang="ko-KR" altLang="en-US" sz="3000" b="1" dirty="0">
                <a:solidFill>
                  <a:prstClr val="whit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보다 넓은 범위의 공유 가능성을 가진 컴포넌트 이름</a:t>
            </a:r>
            <a:endParaRPr kumimoji="1" lang="ko-KR" altLang="en-US" sz="1600" dirty="0">
              <a:solidFill>
                <a:schemeClr val="bg1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9D5352A-C697-E511-19D7-261679FEEC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199" y="1236552"/>
            <a:ext cx="7772400" cy="28167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D2E7746-66F2-7DCE-9252-F917A2C1C6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16984" y="2324616"/>
            <a:ext cx="7772400" cy="4112981"/>
          </a:xfrm>
          <a:prstGeom prst="rect">
            <a:avLst/>
          </a:prstGeom>
        </p:spPr>
      </p:pic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032D79B4-6659-4454-6614-A080DBF2D19B}"/>
              </a:ext>
            </a:extLst>
          </p:cNvPr>
          <p:cNvSpPr/>
          <p:nvPr/>
        </p:nvSpPr>
        <p:spPr>
          <a:xfrm>
            <a:off x="1232579" y="2051013"/>
            <a:ext cx="1482341" cy="273603"/>
          </a:xfrm>
          <a:prstGeom prst="round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871E052A-3E49-2B19-4FA1-14AB1D8401BE}"/>
              </a:ext>
            </a:extLst>
          </p:cNvPr>
          <p:cNvSpPr/>
          <p:nvPr/>
        </p:nvSpPr>
        <p:spPr>
          <a:xfrm>
            <a:off x="4136034" y="4124910"/>
            <a:ext cx="1482341" cy="273603"/>
          </a:xfrm>
          <a:prstGeom prst="round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672589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BB2E6D-26F3-B05C-71E3-2CAAC7502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3421"/>
            <a:ext cx="10515600" cy="668545"/>
          </a:xfrm>
        </p:spPr>
        <p:txBody>
          <a:bodyPr>
            <a:normAutofit/>
          </a:bodyPr>
          <a:lstStyle/>
          <a:p>
            <a:r>
              <a:rPr kumimoji="1" lang="ko-KR" altLang="en-US" sz="3000" b="1" dirty="0">
                <a:solidFill>
                  <a:prstClr val="whit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좋은 컴포넌트 설계 </a:t>
            </a:r>
            <a:r>
              <a:rPr kumimoji="1" lang="en-US" altLang="ko-KR" sz="3000" b="1" dirty="0">
                <a:solidFill>
                  <a:prstClr val="whit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–</a:t>
            </a:r>
            <a:r>
              <a:rPr kumimoji="1" lang="ko-KR" altLang="en-US" sz="3000" b="1" dirty="0">
                <a:solidFill>
                  <a:prstClr val="whit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kumimoji="1" lang="en-US" altLang="ko-KR" sz="3000" b="1" dirty="0">
                <a:solidFill>
                  <a:prstClr val="whit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Compound</a:t>
            </a:r>
            <a:r>
              <a:rPr kumimoji="1" lang="ko-KR" altLang="en-US" sz="3000" b="1" dirty="0">
                <a:solidFill>
                  <a:prstClr val="whit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패턴</a:t>
            </a:r>
            <a:endParaRPr kumimoji="1" lang="ko-KR" altLang="en-US" sz="1600" dirty="0">
              <a:solidFill>
                <a:schemeClr val="bg1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D2B8D67-733C-AE38-EF76-B4B1494527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199" y="1349674"/>
            <a:ext cx="9028723" cy="4249848"/>
          </a:xfrm>
          <a:prstGeom prst="rect">
            <a:avLst/>
          </a:prstGeom>
        </p:spPr>
      </p:pic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52FD594B-4F1B-8513-F79C-E0BC6D7F4674}"/>
              </a:ext>
            </a:extLst>
          </p:cNvPr>
          <p:cNvSpPr/>
          <p:nvPr/>
        </p:nvSpPr>
        <p:spPr>
          <a:xfrm>
            <a:off x="1505956" y="4081807"/>
            <a:ext cx="4414077" cy="782425"/>
          </a:xfrm>
          <a:prstGeom prst="round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65D9CF8A-9D43-7025-D19F-F5F1AE398B19}"/>
              </a:ext>
            </a:extLst>
          </p:cNvPr>
          <p:cNvSpPr/>
          <p:nvPr/>
        </p:nvSpPr>
        <p:spPr>
          <a:xfrm>
            <a:off x="4118346" y="3250623"/>
            <a:ext cx="2602965" cy="614368"/>
          </a:xfrm>
          <a:prstGeom prst="roundRect">
            <a:avLst>
              <a:gd name="adj" fmla="val 9312"/>
            </a:avLst>
          </a:prstGeom>
          <a:solidFill>
            <a:srgbClr val="6E07F3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36000" rtlCol="0" anchor="ctr" anchorCtr="0"/>
          <a:lstStyle/>
          <a:p>
            <a:pPr algn="ctr">
              <a:lnSpc>
                <a:spcPct val="130000"/>
              </a:lnSpc>
            </a:pPr>
            <a:r>
              <a:rPr kumimoji="1" lang="en-US" altLang="ko-KR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&lt;Section&gt; </a:t>
            </a:r>
            <a:r>
              <a:rPr kumimoji="1" lang="ko-KR" altLang="en-US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재사용</a:t>
            </a:r>
            <a:endParaRPr kumimoji="1" lang="en-US" altLang="ko-KR" b="1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76B27156-7A5E-E1F9-226E-734BB98522A1}"/>
              </a:ext>
            </a:extLst>
          </p:cNvPr>
          <p:cNvSpPr/>
          <p:nvPr/>
        </p:nvSpPr>
        <p:spPr>
          <a:xfrm>
            <a:off x="6126255" y="4089609"/>
            <a:ext cx="4639155" cy="1000866"/>
          </a:xfrm>
          <a:prstGeom prst="roundRect">
            <a:avLst>
              <a:gd name="adj" fmla="val 9312"/>
            </a:avLst>
          </a:prstGeom>
          <a:solidFill>
            <a:srgbClr val="6E07F3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36000" rtlCol="0" anchor="ctr" anchorCtr="0"/>
          <a:lstStyle/>
          <a:p>
            <a:pPr algn="ctr">
              <a:lnSpc>
                <a:spcPct val="130000"/>
              </a:lnSpc>
            </a:pPr>
            <a:r>
              <a:rPr kumimoji="1" lang="en-US" altLang="ko-KR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&lt;Section&gt; </a:t>
            </a:r>
            <a:r>
              <a:rPr kumimoji="1" lang="ko-KR" altLang="en-US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컴포넌트 하위에서</a:t>
            </a:r>
            <a:endParaRPr kumimoji="1" lang="en-US" altLang="ko-KR" b="1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algn="ctr">
              <a:lnSpc>
                <a:spcPct val="130000"/>
              </a:lnSpc>
            </a:pPr>
            <a:r>
              <a:rPr kumimoji="1" lang="en-US" altLang="ko-KR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Title, Contents</a:t>
            </a:r>
            <a:r>
              <a:rPr kumimoji="1" lang="ko-KR" altLang="en-US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의 위치를 변경할 수 있다</a:t>
            </a:r>
            <a:r>
              <a:rPr kumimoji="1" lang="en-US" altLang="ko-KR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089626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62CF7DDF-A91D-C265-8B51-EE30703FE6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199" y="2964966"/>
            <a:ext cx="9770749" cy="2719397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7DBB2E6D-26F3-B05C-71E3-2CAAC7502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3421"/>
            <a:ext cx="10515600" cy="668545"/>
          </a:xfrm>
        </p:spPr>
        <p:txBody>
          <a:bodyPr>
            <a:normAutofit/>
          </a:bodyPr>
          <a:lstStyle/>
          <a:p>
            <a:r>
              <a:rPr kumimoji="1" lang="ko-KR" altLang="en-US" sz="3000" b="1" dirty="0">
                <a:solidFill>
                  <a:prstClr val="whit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좋은 컴포넌트 설계 </a:t>
            </a:r>
            <a:r>
              <a:rPr kumimoji="1" lang="en-US" altLang="ko-KR" sz="3000" b="1" dirty="0">
                <a:solidFill>
                  <a:prstClr val="whit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–</a:t>
            </a:r>
            <a:r>
              <a:rPr kumimoji="1" lang="ko-KR" altLang="en-US" sz="3000" b="1" dirty="0">
                <a:solidFill>
                  <a:prstClr val="whit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kumimoji="1" lang="en-US" altLang="ko-KR" sz="3000" b="1" dirty="0">
                <a:solidFill>
                  <a:prstClr val="whit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Compound</a:t>
            </a:r>
            <a:r>
              <a:rPr kumimoji="1" lang="ko-KR" altLang="en-US" sz="3000" b="1" dirty="0">
                <a:solidFill>
                  <a:prstClr val="whit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패턴</a:t>
            </a:r>
            <a:endParaRPr kumimoji="1" lang="ko-KR" altLang="en-US" sz="1600" dirty="0">
              <a:solidFill>
                <a:schemeClr val="bg1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52FD594B-4F1B-8513-F79C-E0BC6D7F4674}"/>
              </a:ext>
            </a:extLst>
          </p:cNvPr>
          <p:cNvSpPr/>
          <p:nvPr/>
        </p:nvSpPr>
        <p:spPr>
          <a:xfrm>
            <a:off x="1231994" y="1854193"/>
            <a:ext cx="9222332" cy="997703"/>
          </a:xfrm>
          <a:prstGeom prst="round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7BECB16-7C38-F0E2-7929-6AF4D4CC98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1500452"/>
            <a:ext cx="9765010" cy="1632389"/>
          </a:xfrm>
          <a:prstGeom prst="rect">
            <a:avLst/>
          </a:prstGeom>
        </p:spPr>
      </p:pic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404E616F-5182-F8E6-0FD6-CC48BF3D822F}"/>
              </a:ext>
            </a:extLst>
          </p:cNvPr>
          <p:cNvSpPr/>
          <p:nvPr/>
        </p:nvSpPr>
        <p:spPr>
          <a:xfrm>
            <a:off x="996324" y="3249360"/>
            <a:ext cx="9392014" cy="2152200"/>
          </a:xfrm>
          <a:prstGeom prst="roundRect">
            <a:avLst>
              <a:gd name="adj" fmla="val 6593"/>
            </a:avLst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48311D9B-2B7C-BD89-A8D3-2C827A216EF8}"/>
              </a:ext>
            </a:extLst>
          </p:cNvPr>
          <p:cNvSpPr/>
          <p:nvPr/>
        </p:nvSpPr>
        <p:spPr>
          <a:xfrm>
            <a:off x="996324" y="1703364"/>
            <a:ext cx="9458002" cy="1214467"/>
          </a:xfrm>
          <a:prstGeom prst="roundRect">
            <a:avLst>
              <a:gd name="adj" fmla="val 6593"/>
            </a:avLst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65D9CF8A-9D43-7025-D19F-F5F1AE398B19}"/>
              </a:ext>
            </a:extLst>
          </p:cNvPr>
          <p:cNvSpPr/>
          <p:nvPr/>
        </p:nvSpPr>
        <p:spPr>
          <a:xfrm>
            <a:off x="5967499" y="1349045"/>
            <a:ext cx="3592780" cy="614368"/>
          </a:xfrm>
          <a:prstGeom prst="roundRect">
            <a:avLst>
              <a:gd name="adj" fmla="val 9312"/>
            </a:avLst>
          </a:prstGeom>
          <a:solidFill>
            <a:srgbClr val="6E07F3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36000" rtlCol="0" anchor="ctr" anchorCtr="0"/>
          <a:lstStyle/>
          <a:p>
            <a:pPr algn="ctr">
              <a:lnSpc>
                <a:spcPct val="130000"/>
              </a:lnSpc>
            </a:pPr>
            <a:r>
              <a:rPr kumimoji="1" lang="en-US" altLang="ko-KR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&lt;Info&gt;, &lt;</a:t>
            </a:r>
            <a:r>
              <a:rPr kumimoji="1" lang="en-US" altLang="ko-KR" b="1" dirty="0" err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AppLikeGrid</a:t>
            </a:r>
            <a:r>
              <a:rPr kumimoji="1" lang="en-US" altLang="ko-KR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&gt;  </a:t>
            </a:r>
            <a:r>
              <a:rPr kumimoji="1" lang="ko-KR" altLang="en-US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재사용</a:t>
            </a:r>
            <a:endParaRPr kumimoji="1" lang="en-US" altLang="ko-KR" b="1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76B27156-7A5E-E1F9-226E-734BB98522A1}"/>
              </a:ext>
            </a:extLst>
          </p:cNvPr>
          <p:cNvSpPr/>
          <p:nvPr/>
        </p:nvSpPr>
        <p:spPr>
          <a:xfrm>
            <a:off x="4656841" y="4710425"/>
            <a:ext cx="6620759" cy="1218548"/>
          </a:xfrm>
          <a:prstGeom prst="roundRect">
            <a:avLst>
              <a:gd name="adj" fmla="val 9312"/>
            </a:avLst>
          </a:prstGeom>
          <a:solidFill>
            <a:srgbClr val="6E07F3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36000" rtlCol="0" anchor="ctr" anchorCtr="0"/>
          <a:lstStyle/>
          <a:p>
            <a:pPr algn="ctr">
              <a:lnSpc>
                <a:spcPct val="130000"/>
              </a:lnSpc>
            </a:pPr>
            <a:r>
              <a:rPr kumimoji="1" lang="en-US" altLang="ko-KR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&lt;</a:t>
            </a:r>
            <a:r>
              <a:rPr kumimoji="1" lang="en-US" altLang="ko-KR" b="1" dirty="0" err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FaqList</a:t>
            </a:r>
            <a:r>
              <a:rPr kumimoji="1" lang="en-US" altLang="ko-KR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&gt;</a:t>
            </a:r>
            <a:r>
              <a:rPr kumimoji="1" lang="ko-KR" altLang="en-US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재사용</a:t>
            </a:r>
            <a:endParaRPr kumimoji="1" lang="en-US" altLang="ko-KR" b="1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algn="ctr">
              <a:lnSpc>
                <a:spcPct val="130000"/>
              </a:lnSpc>
            </a:pPr>
            <a:r>
              <a:rPr kumimoji="1" lang="en-US" altLang="ko-KR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&lt;Info&gt;, &lt;</a:t>
            </a:r>
            <a:r>
              <a:rPr kumimoji="1" lang="en-US" altLang="ko-KR" b="1" dirty="0" err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AppLikeGrid</a:t>
            </a:r>
            <a:r>
              <a:rPr kumimoji="1" lang="en-US" altLang="ko-KR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&gt; </a:t>
            </a:r>
            <a:r>
              <a:rPr kumimoji="1" lang="ko-KR" altLang="en-US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하위 컴포넌트들의 위치를 변경할 수 있다</a:t>
            </a:r>
            <a:r>
              <a:rPr kumimoji="1" lang="en-US" altLang="ko-KR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234616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BB2E6D-26F3-B05C-71E3-2CAAC7502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3421"/>
            <a:ext cx="10515600" cy="668545"/>
          </a:xfrm>
        </p:spPr>
        <p:txBody>
          <a:bodyPr>
            <a:normAutofit/>
          </a:bodyPr>
          <a:lstStyle/>
          <a:p>
            <a:r>
              <a:rPr kumimoji="1" lang="ko-KR" altLang="en-US" sz="3000" b="1" dirty="0">
                <a:solidFill>
                  <a:prstClr val="whit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좋은 컴포넌트 설계 </a:t>
            </a:r>
            <a:r>
              <a:rPr kumimoji="1" lang="en-US" altLang="ko-KR" sz="3000" b="1" dirty="0">
                <a:solidFill>
                  <a:prstClr val="whit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–</a:t>
            </a:r>
            <a:r>
              <a:rPr kumimoji="1" lang="ko-KR" altLang="en-US" sz="3000" b="1" dirty="0">
                <a:solidFill>
                  <a:prstClr val="whit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kumimoji="1" lang="en-US" altLang="ko-KR" sz="3000" b="1" dirty="0">
                <a:solidFill>
                  <a:prstClr val="whit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Render Props</a:t>
            </a:r>
            <a:r>
              <a:rPr kumimoji="1" lang="ko-KR" altLang="en-US" sz="3000" b="1" dirty="0">
                <a:solidFill>
                  <a:prstClr val="whit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패턴</a:t>
            </a:r>
            <a:endParaRPr kumimoji="1" lang="ko-KR" altLang="en-US" sz="1600" dirty="0">
              <a:solidFill>
                <a:schemeClr val="bg1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258DEC0-CB1E-2E53-1046-6D89EAEA22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508934"/>
            <a:ext cx="6910633" cy="4021048"/>
          </a:xfrm>
          <a:prstGeom prst="rect">
            <a:avLst/>
          </a:prstGeom>
        </p:spPr>
      </p:pic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6961B567-9167-96EE-FA6E-9007CACFF78F}"/>
              </a:ext>
            </a:extLst>
          </p:cNvPr>
          <p:cNvSpPr/>
          <p:nvPr/>
        </p:nvSpPr>
        <p:spPr>
          <a:xfrm>
            <a:off x="2187019" y="3054285"/>
            <a:ext cx="4600280" cy="1442301"/>
          </a:xfrm>
          <a:prstGeom prst="roundRect">
            <a:avLst>
              <a:gd name="adj" fmla="val 4717"/>
            </a:avLst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FD4DD45D-247C-AC03-6BD2-6118D977597C}"/>
              </a:ext>
            </a:extLst>
          </p:cNvPr>
          <p:cNvSpPr/>
          <p:nvPr/>
        </p:nvSpPr>
        <p:spPr>
          <a:xfrm>
            <a:off x="4387010" y="4807072"/>
            <a:ext cx="6751926" cy="1291378"/>
          </a:xfrm>
          <a:prstGeom prst="roundRect">
            <a:avLst>
              <a:gd name="adj" fmla="val 9312"/>
            </a:avLst>
          </a:prstGeom>
          <a:solidFill>
            <a:srgbClr val="6E07F3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36000" rtlCol="0" anchor="ctr" anchorCtr="0"/>
          <a:lstStyle/>
          <a:p>
            <a:pPr algn="ctr">
              <a:lnSpc>
                <a:spcPct val="130000"/>
              </a:lnSpc>
            </a:pPr>
            <a:r>
              <a:rPr kumimoji="1" lang="ko-KR" altLang="en-US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무한 스크롤 목록 컴포넌트 </a:t>
            </a:r>
            <a:r>
              <a:rPr kumimoji="1" lang="en-US" altLang="ko-KR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&lt;</a:t>
            </a:r>
            <a:r>
              <a:rPr kumimoji="1" lang="en-US" altLang="ko-KR" b="1" dirty="0" err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InfiniteList</a:t>
            </a:r>
            <a:r>
              <a:rPr kumimoji="1" lang="en-US" altLang="ko-KR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&gt;</a:t>
            </a:r>
            <a:r>
              <a:rPr kumimoji="1" lang="ko-KR" altLang="en-US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kumimoji="1" lang="ko-KR" altLang="en-US" b="1" dirty="0" err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를</a:t>
            </a:r>
            <a:r>
              <a:rPr kumimoji="1" lang="ko-KR" altLang="en-US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만들고</a:t>
            </a:r>
            <a:r>
              <a:rPr kumimoji="1" lang="en-US" altLang="ko-KR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</a:p>
          <a:p>
            <a:pPr algn="ctr">
              <a:lnSpc>
                <a:spcPct val="130000"/>
              </a:lnSpc>
            </a:pPr>
            <a:r>
              <a:rPr kumimoji="1" lang="ko-KR" altLang="en-US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무한 스크롤을 할 별도의 컴포넌트를 전달한다</a:t>
            </a:r>
            <a:r>
              <a:rPr kumimoji="1" lang="en-US" altLang="ko-KR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  <a:r>
              <a:rPr kumimoji="1" lang="ko-KR" altLang="en-US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kumimoji="1" lang="en-US" altLang="ko-KR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(Render Props </a:t>
            </a:r>
            <a:r>
              <a:rPr kumimoji="1" lang="ko-KR" altLang="en-US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패턴</a:t>
            </a:r>
            <a:r>
              <a:rPr kumimoji="1" lang="en-US" altLang="ko-KR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947916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BB2E6D-26F3-B05C-71E3-2CAAC7502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3421"/>
            <a:ext cx="10515600" cy="668545"/>
          </a:xfrm>
        </p:spPr>
        <p:txBody>
          <a:bodyPr>
            <a:normAutofit/>
          </a:bodyPr>
          <a:lstStyle/>
          <a:p>
            <a:r>
              <a:rPr kumimoji="1" lang="ko-KR" altLang="en-US" sz="3000" b="1" dirty="0">
                <a:solidFill>
                  <a:prstClr val="whit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좋은 컴포넌트 설계 </a:t>
            </a:r>
            <a:r>
              <a:rPr kumimoji="1" lang="en-US" altLang="ko-KR" sz="3000" b="1" dirty="0">
                <a:solidFill>
                  <a:prstClr val="whit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–</a:t>
            </a:r>
            <a:r>
              <a:rPr kumimoji="1" lang="ko-KR" altLang="en-US" sz="3000" b="1" dirty="0">
                <a:solidFill>
                  <a:prstClr val="whit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kumimoji="1" lang="en-US" altLang="ko-KR" sz="3000" b="1" dirty="0">
                <a:solidFill>
                  <a:prstClr val="whit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Compound + Render Props</a:t>
            </a:r>
            <a:r>
              <a:rPr kumimoji="1" lang="ko-KR" altLang="en-US" sz="3000" b="1" dirty="0">
                <a:solidFill>
                  <a:prstClr val="whit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패턴</a:t>
            </a:r>
            <a:endParaRPr kumimoji="1" lang="ko-KR" altLang="en-US" sz="1600" dirty="0">
              <a:solidFill>
                <a:schemeClr val="bg1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3363152-E46C-C49F-D6EC-9A32167A1C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433919"/>
            <a:ext cx="2508315" cy="207138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524513A-EBC8-4F36-B419-C3851029B3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47031" y="1433919"/>
            <a:ext cx="3306255" cy="233263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F053F70-7C9C-EC47-02A6-06454BE352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200" y="3766553"/>
            <a:ext cx="2576878" cy="2776194"/>
          </a:xfrm>
          <a:prstGeom prst="rect">
            <a:avLst/>
          </a:prstGeom>
        </p:spPr>
      </p:pic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A0EC0CE7-47AF-7FAA-BFE7-45C06E14ED19}"/>
              </a:ext>
            </a:extLst>
          </p:cNvPr>
          <p:cNvSpPr/>
          <p:nvPr/>
        </p:nvSpPr>
        <p:spPr>
          <a:xfrm>
            <a:off x="959202" y="2441543"/>
            <a:ext cx="464246" cy="490194"/>
          </a:xfrm>
          <a:prstGeom prst="round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6D76042D-7D6B-107D-0C13-69ADE1C6FB5C}"/>
              </a:ext>
            </a:extLst>
          </p:cNvPr>
          <p:cNvSpPr/>
          <p:nvPr/>
        </p:nvSpPr>
        <p:spPr>
          <a:xfrm>
            <a:off x="3542146" y="2545238"/>
            <a:ext cx="464246" cy="490194"/>
          </a:xfrm>
          <a:prstGeom prst="round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B17F973A-477E-9A2E-DF06-F60AB673A5D3}"/>
              </a:ext>
            </a:extLst>
          </p:cNvPr>
          <p:cNvSpPr/>
          <p:nvPr/>
        </p:nvSpPr>
        <p:spPr>
          <a:xfrm>
            <a:off x="704678" y="5090475"/>
            <a:ext cx="464246" cy="490194"/>
          </a:xfrm>
          <a:prstGeom prst="round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06A63131-51CA-F8BE-C8F5-C46800C22D53}"/>
              </a:ext>
            </a:extLst>
          </p:cNvPr>
          <p:cNvSpPr/>
          <p:nvPr/>
        </p:nvSpPr>
        <p:spPr>
          <a:xfrm>
            <a:off x="4170194" y="4051192"/>
            <a:ext cx="6751926" cy="2206915"/>
          </a:xfrm>
          <a:prstGeom prst="roundRect">
            <a:avLst>
              <a:gd name="adj" fmla="val 9312"/>
            </a:avLst>
          </a:prstGeom>
          <a:solidFill>
            <a:srgbClr val="6E07F3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36000" rtlCol="0" anchor="ctr" anchorCtr="0"/>
          <a:lstStyle/>
          <a:p>
            <a:pPr algn="ctr">
              <a:lnSpc>
                <a:spcPct val="130000"/>
              </a:lnSpc>
            </a:pPr>
            <a:r>
              <a:rPr kumimoji="1" lang="ko-KR" altLang="en-US" sz="40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👍</a:t>
            </a:r>
            <a:endParaRPr kumimoji="1" lang="en-US" altLang="ko-KR" sz="4000" b="1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algn="ctr">
              <a:lnSpc>
                <a:spcPct val="130000"/>
              </a:lnSpc>
            </a:pPr>
            <a:r>
              <a:rPr kumimoji="1" lang="en-US" altLang="ko-KR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&lt;Slider&gt; </a:t>
            </a:r>
            <a:r>
              <a:rPr kumimoji="1" lang="ko-KR" altLang="en-US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컴포넌트에 </a:t>
            </a:r>
            <a:r>
              <a:rPr kumimoji="1" lang="en-US" altLang="ko-KR" b="1" dirty="0" err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renderComponent</a:t>
            </a:r>
            <a:r>
              <a:rPr kumimoji="1" lang="ko-KR" altLang="en-US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만 다르게 전달</a:t>
            </a:r>
            <a:endParaRPr kumimoji="1" lang="en-US" altLang="ko-KR" b="1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algn="ctr">
              <a:lnSpc>
                <a:spcPct val="130000"/>
              </a:lnSpc>
            </a:pPr>
            <a:r>
              <a:rPr kumimoji="1" lang="en-US" altLang="ko-KR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&lt;Section&gt;</a:t>
            </a:r>
            <a:r>
              <a:rPr kumimoji="1" lang="ko-KR" altLang="en-US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kumimoji="1" lang="en-US" altLang="ko-KR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Compound </a:t>
            </a:r>
            <a:r>
              <a:rPr kumimoji="1" lang="ko-KR" altLang="en-US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컴포넌트를 활용하여 타이틀 노출</a:t>
            </a:r>
            <a:endParaRPr kumimoji="1" lang="en-US" altLang="ko-KR" b="1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algn="ctr">
              <a:lnSpc>
                <a:spcPct val="130000"/>
              </a:lnSpc>
            </a:pPr>
            <a:r>
              <a:rPr kumimoji="1" lang="ko-KR" altLang="en-US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같은 껍데기 다른 느낌</a:t>
            </a:r>
            <a:r>
              <a:rPr kumimoji="1" lang="en-US" altLang="ko-KR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kumimoji="1" lang="ko-KR" altLang="en-US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컴포넌트 설계의 이점 누리기</a:t>
            </a:r>
            <a:endParaRPr kumimoji="1" lang="en-US" altLang="ko-KR" b="1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4855018E-407A-3829-0DA4-E7E360D969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53802" y="1433919"/>
            <a:ext cx="3488439" cy="2394338"/>
          </a:xfrm>
          <a:prstGeom prst="rect">
            <a:avLst/>
          </a:prstGeom>
        </p:spPr>
      </p:pic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85295831-ACD3-9540-6671-C60C3747A794}"/>
              </a:ext>
            </a:extLst>
          </p:cNvPr>
          <p:cNvSpPr/>
          <p:nvPr/>
        </p:nvSpPr>
        <p:spPr>
          <a:xfrm>
            <a:off x="6935796" y="2837468"/>
            <a:ext cx="464246" cy="490194"/>
          </a:xfrm>
          <a:prstGeom prst="round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5AA44C55-F2FE-7BDF-8C23-27975A77BBA6}"/>
              </a:ext>
            </a:extLst>
          </p:cNvPr>
          <p:cNvSpPr/>
          <p:nvPr/>
        </p:nvSpPr>
        <p:spPr>
          <a:xfrm>
            <a:off x="1044042" y="1395168"/>
            <a:ext cx="1397499" cy="472810"/>
          </a:xfrm>
          <a:prstGeom prst="roundRect">
            <a:avLst/>
          </a:prstGeom>
          <a:noFill/>
          <a:ln w="19050">
            <a:solidFill>
              <a:srgbClr val="EFF9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D2AB6573-E5DB-B56B-9070-4179F5CFAF78}"/>
              </a:ext>
            </a:extLst>
          </p:cNvPr>
          <p:cNvSpPr/>
          <p:nvPr/>
        </p:nvSpPr>
        <p:spPr>
          <a:xfrm>
            <a:off x="3645840" y="1432876"/>
            <a:ext cx="1492359" cy="472810"/>
          </a:xfrm>
          <a:prstGeom prst="roundRect">
            <a:avLst/>
          </a:prstGeom>
          <a:noFill/>
          <a:ln w="19050">
            <a:solidFill>
              <a:srgbClr val="EFF9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CB3A84E7-AD4A-065F-DDFD-2821E23BDF5B}"/>
              </a:ext>
            </a:extLst>
          </p:cNvPr>
          <p:cNvSpPr/>
          <p:nvPr/>
        </p:nvSpPr>
        <p:spPr>
          <a:xfrm>
            <a:off x="7086624" y="1442302"/>
            <a:ext cx="1492359" cy="472810"/>
          </a:xfrm>
          <a:prstGeom prst="roundRect">
            <a:avLst/>
          </a:prstGeom>
          <a:noFill/>
          <a:ln w="19050">
            <a:solidFill>
              <a:srgbClr val="EFF9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E865361B-980B-C497-E4C3-E8F99A6DE218}"/>
              </a:ext>
            </a:extLst>
          </p:cNvPr>
          <p:cNvSpPr/>
          <p:nvPr/>
        </p:nvSpPr>
        <p:spPr>
          <a:xfrm>
            <a:off x="827226" y="3733016"/>
            <a:ext cx="1614315" cy="472810"/>
          </a:xfrm>
          <a:prstGeom prst="roundRect">
            <a:avLst/>
          </a:prstGeom>
          <a:noFill/>
          <a:ln w="19050">
            <a:solidFill>
              <a:srgbClr val="EFF9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179389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34E16FB-A4F7-85D0-1F08-6E714A6959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508934"/>
            <a:ext cx="7772400" cy="3744561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7DBB2E6D-26F3-B05C-71E3-2CAAC7502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3421"/>
            <a:ext cx="10515600" cy="668545"/>
          </a:xfrm>
        </p:spPr>
        <p:txBody>
          <a:bodyPr>
            <a:normAutofit/>
          </a:bodyPr>
          <a:lstStyle/>
          <a:p>
            <a:r>
              <a:rPr kumimoji="1" lang="ko-KR" altLang="en-US" sz="3000" b="1" dirty="0">
                <a:solidFill>
                  <a:prstClr val="whit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좋은 컴포넌트 설계 </a:t>
            </a:r>
            <a:r>
              <a:rPr kumimoji="1" lang="en-US" altLang="ko-KR" sz="3000" b="1" dirty="0">
                <a:solidFill>
                  <a:prstClr val="whit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–</a:t>
            </a:r>
            <a:r>
              <a:rPr kumimoji="1" lang="ko-KR" altLang="en-US" sz="3000" b="1" dirty="0">
                <a:solidFill>
                  <a:prstClr val="whit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kumimoji="1" lang="en-US" altLang="ko-KR" sz="3000" b="1" dirty="0">
                <a:solidFill>
                  <a:prstClr val="whit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Compound + Render Props</a:t>
            </a:r>
            <a:r>
              <a:rPr kumimoji="1" lang="ko-KR" altLang="en-US" sz="3000" b="1" dirty="0">
                <a:solidFill>
                  <a:prstClr val="whit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패턴</a:t>
            </a:r>
            <a:endParaRPr kumimoji="1" lang="ko-KR" altLang="en-US" sz="1600" dirty="0">
              <a:solidFill>
                <a:schemeClr val="bg1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6961B567-9167-96EE-FA6E-9007CACFF78F}"/>
              </a:ext>
            </a:extLst>
          </p:cNvPr>
          <p:cNvSpPr/>
          <p:nvPr/>
        </p:nvSpPr>
        <p:spPr>
          <a:xfrm>
            <a:off x="1495720" y="2903457"/>
            <a:ext cx="4528008" cy="1216058"/>
          </a:xfrm>
          <a:prstGeom prst="roundRect">
            <a:avLst>
              <a:gd name="adj" fmla="val 4717"/>
            </a:avLst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FD4DD45D-247C-AC03-6BD2-6118D977597C}"/>
              </a:ext>
            </a:extLst>
          </p:cNvPr>
          <p:cNvSpPr/>
          <p:nvPr/>
        </p:nvSpPr>
        <p:spPr>
          <a:xfrm>
            <a:off x="4387010" y="4807072"/>
            <a:ext cx="6751926" cy="1291378"/>
          </a:xfrm>
          <a:prstGeom prst="roundRect">
            <a:avLst>
              <a:gd name="adj" fmla="val 9312"/>
            </a:avLst>
          </a:prstGeom>
          <a:solidFill>
            <a:srgbClr val="6E07F3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36000" rtlCol="0" anchor="ctr" anchorCtr="0"/>
          <a:lstStyle/>
          <a:p>
            <a:pPr algn="ctr">
              <a:lnSpc>
                <a:spcPct val="130000"/>
              </a:lnSpc>
            </a:pPr>
            <a:r>
              <a:rPr kumimoji="1" lang="ko-KR" altLang="en-US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슬라이더 컴포넌트 </a:t>
            </a:r>
            <a:r>
              <a:rPr kumimoji="1" lang="en-US" altLang="ko-KR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&lt;Slider&gt;</a:t>
            </a:r>
            <a:r>
              <a:rPr kumimoji="1" lang="ko-KR" altLang="en-US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kumimoji="1" lang="ko-KR" altLang="en-US" b="1" dirty="0" err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를</a:t>
            </a:r>
            <a:r>
              <a:rPr kumimoji="1" lang="ko-KR" altLang="en-US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만들고</a:t>
            </a:r>
            <a:r>
              <a:rPr kumimoji="1" lang="en-US" altLang="ko-KR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</a:p>
          <a:p>
            <a:pPr algn="ctr">
              <a:lnSpc>
                <a:spcPct val="130000"/>
              </a:lnSpc>
            </a:pPr>
            <a:r>
              <a:rPr kumimoji="1" lang="ko-KR" altLang="en-US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슬라이드로 사용할 별도의 컴포넌트를 전달한다</a:t>
            </a:r>
            <a:r>
              <a:rPr kumimoji="1" lang="en-US" altLang="ko-KR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  <a:r>
              <a:rPr kumimoji="1" lang="ko-KR" altLang="en-US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kumimoji="1" lang="en-US" altLang="ko-KR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(Render Props </a:t>
            </a:r>
            <a:r>
              <a:rPr kumimoji="1" lang="ko-KR" altLang="en-US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패턴</a:t>
            </a:r>
            <a:r>
              <a:rPr kumimoji="1" lang="en-US" altLang="ko-KR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179461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BB2E6D-26F3-B05C-71E3-2CAAC7502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643421"/>
            <a:ext cx="10945305" cy="668545"/>
          </a:xfrm>
        </p:spPr>
        <p:txBody>
          <a:bodyPr>
            <a:normAutofit/>
          </a:bodyPr>
          <a:lstStyle/>
          <a:p>
            <a:r>
              <a:rPr kumimoji="1" lang="ko-KR" altLang="en-US" sz="3000" b="1" dirty="0">
                <a:solidFill>
                  <a:prstClr val="whit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좋은 컴포넌트 설계 </a:t>
            </a:r>
            <a:r>
              <a:rPr kumimoji="1" lang="en-US" altLang="ko-KR" sz="3000" b="1" dirty="0">
                <a:solidFill>
                  <a:prstClr val="whit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–</a:t>
            </a:r>
            <a:r>
              <a:rPr kumimoji="1" lang="ko-KR" altLang="en-US" sz="3000" b="1" dirty="0">
                <a:solidFill>
                  <a:prstClr val="whit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다른 컴포넌트의 상태를 의존하지 않는 컴포넌트 </a:t>
            </a:r>
            <a:endParaRPr kumimoji="1" lang="ko-KR" altLang="en-US" sz="1600" dirty="0">
              <a:solidFill>
                <a:schemeClr val="bg1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4492A87-06ED-5694-333C-2C0A400653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199" y="1311966"/>
            <a:ext cx="6707967" cy="536221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8A1E034-69F7-360A-CA23-67B9432214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5937" y="1666843"/>
            <a:ext cx="3478898" cy="1762157"/>
          </a:xfrm>
          <a:prstGeom prst="rect">
            <a:avLst/>
          </a:prstGeom>
        </p:spPr>
      </p:pic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DB64898B-C514-A492-4CC9-97D0983A5F15}"/>
              </a:ext>
            </a:extLst>
          </p:cNvPr>
          <p:cNvSpPr/>
          <p:nvPr/>
        </p:nvSpPr>
        <p:spPr>
          <a:xfrm>
            <a:off x="7441323" y="1834282"/>
            <a:ext cx="2126883" cy="409297"/>
          </a:xfrm>
          <a:prstGeom prst="round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D5C601E4-7C66-3CAE-90F9-470C408DB1B6}"/>
              </a:ext>
            </a:extLst>
          </p:cNvPr>
          <p:cNvSpPr/>
          <p:nvPr/>
        </p:nvSpPr>
        <p:spPr>
          <a:xfrm>
            <a:off x="4601874" y="4254656"/>
            <a:ext cx="7181629" cy="1291378"/>
          </a:xfrm>
          <a:prstGeom prst="roundRect">
            <a:avLst>
              <a:gd name="adj" fmla="val 9312"/>
            </a:avLst>
          </a:prstGeom>
          <a:solidFill>
            <a:srgbClr val="6E07F3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36000" rtlCol="0" anchor="ctr" anchorCtr="0"/>
          <a:lstStyle/>
          <a:p>
            <a:pPr algn="ctr">
              <a:lnSpc>
                <a:spcPct val="130000"/>
              </a:lnSpc>
            </a:pPr>
            <a:r>
              <a:rPr kumimoji="1" lang="ko-KR" altLang="en-US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내부 상태를 갖지 않고 전달 받은 </a:t>
            </a:r>
            <a:r>
              <a:rPr kumimoji="1" lang="en-US" altLang="ko-KR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prop</a:t>
            </a:r>
            <a:r>
              <a:rPr kumimoji="1" lang="ko-KR" altLang="en-US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만을 다루는 </a:t>
            </a:r>
            <a:r>
              <a:rPr kumimoji="1" lang="en-US" altLang="ko-KR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&lt;</a:t>
            </a:r>
            <a:r>
              <a:rPr kumimoji="1" lang="en-US" altLang="ko-KR" b="1" dirty="0" err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SearchInput</a:t>
            </a:r>
            <a:r>
              <a:rPr kumimoji="1" lang="en-US" altLang="ko-KR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&gt;</a:t>
            </a:r>
          </a:p>
          <a:p>
            <a:pPr algn="ctr">
              <a:lnSpc>
                <a:spcPct val="130000"/>
              </a:lnSpc>
            </a:pPr>
            <a:r>
              <a:rPr kumimoji="1" lang="ko-KR" altLang="en-US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의존성을 제거한 컴포넌트는 재사용은 물론 테스트를 더욱 쉽게 할 수 있다</a:t>
            </a:r>
            <a:r>
              <a:rPr kumimoji="1" lang="en-US" altLang="ko-KR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A0B1AF5-C25A-C67A-D4C8-18C937908691}"/>
              </a:ext>
            </a:extLst>
          </p:cNvPr>
          <p:cNvSpPr/>
          <p:nvPr/>
        </p:nvSpPr>
        <p:spPr>
          <a:xfrm>
            <a:off x="1115938" y="2107661"/>
            <a:ext cx="2230577" cy="211334"/>
          </a:xfrm>
          <a:prstGeom prst="round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8F7CB010-F784-860C-8F98-F347155766A9}"/>
              </a:ext>
            </a:extLst>
          </p:cNvPr>
          <p:cNvSpPr/>
          <p:nvPr/>
        </p:nvSpPr>
        <p:spPr>
          <a:xfrm>
            <a:off x="1521292" y="5105384"/>
            <a:ext cx="1825224" cy="211334"/>
          </a:xfrm>
          <a:prstGeom prst="round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765865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BB2E6D-26F3-B05C-71E3-2CAAC7502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643421"/>
            <a:ext cx="10945305" cy="668545"/>
          </a:xfrm>
        </p:spPr>
        <p:txBody>
          <a:bodyPr>
            <a:normAutofit/>
          </a:bodyPr>
          <a:lstStyle/>
          <a:p>
            <a:r>
              <a:rPr kumimoji="1" lang="ko-KR" altLang="en-US" sz="3000" b="1" dirty="0">
                <a:solidFill>
                  <a:prstClr val="whit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좋은 컴포넌트 설계 </a:t>
            </a:r>
            <a:r>
              <a:rPr kumimoji="1" lang="en-US" altLang="ko-KR" sz="3000" b="1" dirty="0">
                <a:solidFill>
                  <a:prstClr val="whit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–</a:t>
            </a:r>
            <a:r>
              <a:rPr kumimoji="1" lang="ko-KR" altLang="en-US" sz="3000" b="1" dirty="0">
                <a:solidFill>
                  <a:prstClr val="whit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다른 컴포넌트의 상태를 의존하지 않는 컴포넌트 </a:t>
            </a:r>
            <a:endParaRPr kumimoji="1" lang="ko-KR" altLang="en-US" sz="1600" dirty="0">
              <a:solidFill>
                <a:schemeClr val="bg1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01E0E4D-D62F-52B7-FACA-0F8F14EF9C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063" y="1240660"/>
            <a:ext cx="4387570" cy="192787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13EC22B-5022-C967-1EB8-3AA917B263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4063" y="2929093"/>
            <a:ext cx="3898707" cy="207242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C6EACC4-5495-8C29-3943-7476ED9B30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2641" y="4757377"/>
            <a:ext cx="3978111" cy="207242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6C30BB6-B1C4-912B-8D6A-F4F7C9F50F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32067" y="1696930"/>
            <a:ext cx="2948363" cy="50766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2E35D865-2A48-D051-7860-493374EFA2B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90752" y="3182995"/>
            <a:ext cx="2166231" cy="57288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F093345A-9ACC-6882-3D6B-10AB3E41B80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90752" y="3901030"/>
            <a:ext cx="3589678" cy="541838"/>
          </a:xfrm>
          <a:prstGeom prst="rect">
            <a:avLst/>
          </a:prstGeom>
        </p:spPr>
      </p:pic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001B25AA-75D1-1D08-5364-1575549372CF}"/>
              </a:ext>
            </a:extLst>
          </p:cNvPr>
          <p:cNvSpPr/>
          <p:nvPr/>
        </p:nvSpPr>
        <p:spPr>
          <a:xfrm>
            <a:off x="5052767" y="4798673"/>
            <a:ext cx="6795070" cy="1291378"/>
          </a:xfrm>
          <a:prstGeom prst="roundRect">
            <a:avLst>
              <a:gd name="adj" fmla="val 9312"/>
            </a:avLst>
          </a:prstGeom>
          <a:solidFill>
            <a:srgbClr val="6E07F3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36000" rtlCol="0" anchor="ctr" anchorCtr="0"/>
          <a:lstStyle/>
          <a:p>
            <a:pPr algn="ctr">
              <a:lnSpc>
                <a:spcPct val="130000"/>
              </a:lnSpc>
            </a:pPr>
            <a:r>
              <a:rPr kumimoji="1" lang="ko-KR" altLang="en-US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전달 받은 </a:t>
            </a:r>
            <a:r>
              <a:rPr kumimoji="1" lang="en-US" altLang="ko-KR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prop</a:t>
            </a:r>
            <a:r>
              <a:rPr kumimoji="1" lang="ko-KR" altLang="en-US" b="1" dirty="0" err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으로</a:t>
            </a:r>
            <a:r>
              <a:rPr kumimoji="1" lang="ko-KR" altLang="en-US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카테고리 목록을 보여주는 </a:t>
            </a:r>
            <a:r>
              <a:rPr kumimoji="1" lang="en-US" altLang="ko-KR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&lt;</a:t>
            </a:r>
            <a:r>
              <a:rPr kumimoji="1" lang="en-US" altLang="ko-KR" b="1" dirty="0" err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CategoryTab</a:t>
            </a:r>
            <a:r>
              <a:rPr kumimoji="1" lang="en-US" altLang="ko-KR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&gt;</a:t>
            </a:r>
          </a:p>
          <a:p>
            <a:pPr algn="ctr">
              <a:lnSpc>
                <a:spcPct val="130000"/>
              </a:lnSpc>
            </a:pPr>
            <a:r>
              <a:rPr kumimoji="1" lang="en-US" altLang="ko-KR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&lt;</a:t>
            </a:r>
            <a:r>
              <a:rPr kumimoji="1" lang="en-US" altLang="ko-KR" b="1" dirty="0" err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CategoryTab</a:t>
            </a:r>
            <a:r>
              <a:rPr kumimoji="1" lang="en-US" altLang="ko-KR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&gt;</a:t>
            </a:r>
            <a:r>
              <a:rPr kumimoji="1" lang="ko-KR" altLang="en-US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은 카테고리를 보여주는 역할만 담당한다</a:t>
            </a:r>
            <a:r>
              <a:rPr kumimoji="1" lang="en-US" altLang="ko-KR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775352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9110C29-5224-163D-2BB3-1040A7CDFB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199" y="1311966"/>
            <a:ext cx="4180694" cy="5546034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7DBB2E6D-26F3-B05C-71E3-2CAAC7502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643421"/>
            <a:ext cx="10945305" cy="668545"/>
          </a:xfrm>
        </p:spPr>
        <p:txBody>
          <a:bodyPr>
            <a:normAutofit/>
          </a:bodyPr>
          <a:lstStyle/>
          <a:p>
            <a:r>
              <a:rPr kumimoji="1" lang="ko-KR" altLang="en-US" sz="3000" b="1" dirty="0">
                <a:solidFill>
                  <a:prstClr val="whit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나쁜 컴포넌트 설계 </a:t>
            </a:r>
            <a:r>
              <a:rPr kumimoji="1" lang="en-US" altLang="ko-KR" sz="3000" b="1" dirty="0">
                <a:solidFill>
                  <a:prstClr val="whit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–</a:t>
            </a:r>
            <a:r>
              <a:rPr kumimoji="1" lang="ko-KR" altLang="en-US" sz="3000" b="1" dirty="0">
                <a:solidFill>
                  <a:prstClr val="whit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이미 있는 컴포넌트를 활용하지 못하는 사례</a:t>
            </a:r>
            <a:endParaRPr kumimoji="1" lang="ko-KR" altLang="en-US" sz="1600" dirty="0">
              <a:solidFill>
                <a:schemeClr val="bg1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001B25AA-75D1-1D08-5364-1575549372CF}"/>
              </a:ext>
            </a:extLst>
          </p:cNvPr>
          <p:cNvSpPr/>
          <p:nvPr/>
        </p:nvSpPr>
        <p:spPr>
          <a:xfrm>
            <a:off x="5420412" y="4864231"/>
            <a:ext cx="6427425" cy="1225820"/>
          </a:xfrm>
          <a:prstGeom prst="roundRect">
            <a:avLst>
              <a:gd name="adj" fmla="val 9312"/>
            </a:avLst>
          </a:prstGeom>
          <a:solidFill>
            <a:srgbClr val="6E07F3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36000" rtlCol="0" anchor="ctr" anchorCtr="0"/>
          <a:lstStyle/>
          <a:p>
            <a:pPr algn="ctr">
              <a:lnSpc>
                <a:spcPct val="130000"/>
              </a:lnSpc>
            </a:pPr>
            <a:r>
              <a:rPr kumimoji="1" lang="en-US" altLang="ko-KR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&lt;</a:t>
            </a:r>
            <a:r>
              <a:rPr kumimoji="1" lang="en-US" altLang="ko-KR" b="1" dirty="0" err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CategoryTab</a:t>
            </a:r>
            <a:r>
              <a:rPr kumimoji="1" lang="en-US" altLang="ko-KR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&gt;</a:t>
            </a:r>
            <a:r>
              <a:rPr kumimoji="1" lang="ko-KR" altLang="en-US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을 사용하지 않고 독자 컴포넌트를 생성한다</a:t>
            </a:r>
            <a:r>
              <a:rPr kumimoji="1" lang="en-US" altLang="ko-KR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  <a:p>
            <a:pPr algn="ctr">
              <a:lnSpc>
                <a:spcPct val="130000"/>
              </a:lnSpc>
            </a:pPr>
            <a:r>
              <a:rPr kumimoji="1" lang="ko-KR" altLang="en-US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동일한 코드를 반복 작성한다</a:t>
            </a:r>
            <a:r>
              <a:rPr kumimoji="1" lang="en-US" altLang="ko-KR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B45EA69-7C96-DF0E-7351-5A742D8B2B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24123" y="1357816"/>
            <a:ext cx="2577576" cy="1197456"/>
          </a:xfrm>
          <a:prstGeom prst="rect">
            <a:avLst/>
          </a:prstGeom>
        </p:spPr>
      </p:pic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65DB5833-4FE7-2867-C506-31BE74C5EF85}"/>
              </a:ext>
            </a:extLst>
          </p:cNvPr>
          <p:cNvSpPr/>
          <p:nvPr/>
        </p:nvSpPr>
        <p:spPr>
          <a:xfrm>
            <a:off x="1351608" y="2626134"/>
            <a:ext cx="2437967" cy="668545"/>
          </a:xfrm>
          <a:prstGeom prst="roundRect">
            <a:avLst>
              <a:gd name="adj" fmla="val 7206"/>
            </a:avLst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8DC0C502-2A9A-3928-DFF0-67E535B115D3}"/>
              </a:ext>
            </a:extLst>
          </p:cNvPr>
          <p:cNvSpPr/>
          <p:nvPr/>
        </p:nvSpPr>
        <p:spPr>
          <a:xfrm>
            <a:off x="1351608" y="3889326"/>
            <a:ext cx="2437967" cy="668545"/>
          </a:xfrm>
          <a:prstGeom prst="roundRect">
            <a:avLst>
              <a:gd name="adj" fmla="val 7206"/>
            </a:avLst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F0FECF6F-2697-4BF2-4F43-E7CA5487A5B3}"/>
              </a:ext>
            </a:extLst>
          </p:cNvPr>
          <p:cNvSpPr/>
          <p:nvPr/>
        </p:nvSpPr>
        <p:spPr>
          <a:xfrm>
            <a:off x="1351608" y="5133664"/>
            <a:ext cx="2617077" cy="668545"/>
          </a:xfrm>
          <a:prstGeom prst="roundRect">
            <a:avLst>
              <a:gd name="adj" fmla="val 7206"/>
            </a:avLst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600364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BB2E6D-26F3-B05C-71E3-2CAAC7502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643421"/>
            <a:ext cx="10945305" cy="668545"/>
          </a:xfrm>
        </p:spPr>
        <p:txBody>
          <a:bodyPr>
            <a:normAutofit/>
          </a:bodyPr>
          <a:lstStyle/>
          <a:p>
            <a:r>
              <a:rPr kumimoji="1" lang="ko-KR" altLang="en-US" sz="3000" b="1" dirty="0">
                <a:solidFill>
                  <a:prstClr val="whit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나쁜 컴포넌트 설계 </a:t>
            </a:r>
            <a:r>
              <a:rPr kumimoji="1" lang="en-US" altLang="ko-KR" sz="3000" b="1" dirty="0">
                <a:solidFill>
                  <a:prstClr val="whit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–</a:t>
            </a:r>
            <a:r>
              <a:rPr kumimoji="1" lang="ko-KR" altLang="en-US" sz="3000" b="1" dirty="0">
                <a:solidFill>
                  <a:prstClr val="whit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거의 동일한 코드를 이름만 바꿔 다시 만든 사례</a:t>
            </a:r>
            <a:endParaRPr kumimoji="1" lang="ko-KR" altLang="en-US" sz="1600" dirty="0">
              <a:solidFill>
                <a:schemeClr val="bg1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038DD44-CF3E-633C-48AE-BEF0179D31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7181" y="1412416"/>
            <a:ext cx="6000947" cy="226966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EB7BAC3-9E89-382A-7E41-12614EE5E8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7181" y="3872950"/>
            <a:ext cx="6000947" cy="198256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20ECC63-71A7-BC34-639D-76757DF37F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50071" y="1412416"/>
            <a:ext cx="2453688" cy="3480813"/>
          </a:xfrm>
          <a:prstGeom prst="rect">
            <a:avLst/>
          </a:prstGeom>
        </p:spPr>
      </p:pic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001B25AA-75D1-1D08-5364-1575549372CF}"/>
              </a:ext>
            </a:extLst>
          </p:cNvPr>
          <p:cNvSpPr/>
          <p:nvPr/>
        </p:nvSpPr>
        <p:spPr>
          <a:xfrm>
            <a:off x="3996964" y="4864231"/>
            <a:ext cx="7850873" cy="1225820"/>
          </a:xfrm>
          <a:prstGeom prst="roundRect">
            <a:avLst>
              <a:gd name="adj" fmla="val 9312"/>
            </a:avLst>
          </a:prstGeom>
          <a:solidFill>
            <a:srgbClr val="6E07F3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36000" rtlCol="0" anchor="ctr" anchorCtr="0"/>
          <a:lstStyle/>
          <a:p>
            <a:pPr algn="ctr">
              <a:lnSpc>
                <a:spcPct val="130000"/>
              </a:lnSpc>
            </a:pPr>
            <a:r>
              <a:rPr kumimoji="1" lang="ko-KR" altLang="en-US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동일한 코드를 반복 작성한다</a:t>
            </a:r>
            <a:r>
              <a:rPr kumimoji="1" lang="en-US" altLang="ko-KR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  <a:p>
            <a:pPr algn="ctr">
              <a:lnSpc>
                <a:spcPct val="130000"/>
              </a:lnSpc>
            </a:pPr>
            <a:r>
              <a:rPr kumimoji="1" lang="en-US" altLang="ko-KR" b="1" dirty="0" err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membershipBenefit.const.ts</a:t>
            </a:r>
            <a:r>
              <a:rPr kumimoji="1" lang="en-US" altLang="ko-KR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kumimoji="1" lang="ko-KR" altLang="en-US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데이터 파일과</a:t>
            </a:r>
            <a:r>
              <a:rPr kumimoji="1" lang="en-US" altLang="ko-KR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kumimoji="1" lang="ko-KR" altLang="en-US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공통 컴포넌트를 만들면 좋다</a:t>
            </a:r>
            <a:r>
              <a:rPr kumimoji="1" lang="en-US" altLang="ko-KR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965368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BB2E6D-26F3-B05C-71E3-2CAAC7502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3421"/>
            <a:ext cx="10515600" cy="668545"/>
          </a:xfrm>
        </p:spPr>
        <p:txBody>
          <a:bodyPr>
            <a:normAutofit/>
          </a:bodyPr>
          <a:lstStyle/>
          <a:p>
            <a:r>
              <a:rPr kumimoji="1" lang="ko-KR" altLang="en-US" sz="3000" b="1" dirty="0" err="1">
                <a:solidFill>
                  <a:prstClr val="whit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프론트엔드</a:t>
            </a:r>
            <a:r>
              <a:rPr kumimoji="1" lang="ko-KR" altLang="en-US" sz="3000" b="1" dirty="0">
                <a:solidFill>
                  <a:prstClr val="whit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개발자는 무엇을 하나</a:t>
            </a:r>
            <a:r>
              <a:rPr kumimoji="1" lang="en-US" altLang="ko-KR" sz="3000" b="1" dirty="0">
                <a:solidFill>
                  <a:prstClr val="whit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?</a:t>
            </a:r>
            <a:endParaRPr kumimoji="1" lang="ko-KR" altLang="en-US" sz="1600" dirty="0">
              <a:solidFill>
                <a:schemeClr val="bg1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A67039C0-F603-3BA7-9D60-B9A4B62C03F9}"/>
              </a:ext>
            </a:extLst>
          </p:cNvPr>
          <p:cNvSpPr/>
          <p:nvPr/>
        </p:nvSpPr>
        <p:spPr>
          <a:xfrm>
            <a:off x="838199" y="1610431"/>
            <a:ext cx="5055909" cy="668546"/>
          </a:xfrm>
          <a:prstGeom prst="roundRect">
            <a:avLst>
              <a:gd name="adj" fmla="val 9312"/>
            </a:avLst>
          </a:prstGeom>
          <a:solidFill>
            <a:srgbClr val="FFFFFF">
              <a:alpha val="5098"/>
            </a:srgbClr>
          </a:solidFill>
          <a:ln w="28575">
            <a:solidFill>
              <a:srgbClr val="4EF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0" bIns="36000" rtlCol="0" anchor="ctr" anchorCtr="0"/>
          <a:lstStyle/>
          <a:p>
            <a:pPr>
              <a:lnSpc>
                <a:spcPct val="130000"/>
              </a:lnSpc>
            </a:pPr>
            <a:r>
              <a:rPr kumimoji="1" lang="ko-KR" altLang="en-US" b="1">
                <a:solidFill>
                  <a:srgbClr val="4EF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마크업</a:t>
            </a:r>
            <a:r>
              <a:rPr kumimoji="1" lang="en-US" altLang="ko-KR" b="1">
                <a:solidFill>
                  <a:srgbClr val="4EF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</a:t>
            </a:r>
            <a:r>
              <a:rPr kumimoji="1" lang="ko-KR" altLang="en-US" b="1">
                <a:solidFill>
                  <a:srgbClr val="4EF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디자인을 </a:t>
            </a:r>
            <a:r>
              <a:rPr kumimoji="1" lang="en-US" altLang="ko-KR" b="1">
                <a:solidFill>
                  <a:srgbClr val="4EF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HTML + CSS </a:t>
            </a:r>
            <a:r>
              <a:rPr kumimoji="1" lang="ko-KR" altLang="en-US" b="1">
                <a:solidFill>
                  <a:srgbClr val="4EF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코드로 전환</a:t>
            </a:r>
            <a:endParaRPr kumimoji="1" lang="en-US" altLang="ko-KR" b="1" dirty="0">
              <a:solidFill>
                <a:srgbClr val="4EF2FF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702A0600-0585-F912-0E41-AFA35B553057}"/>
              </a:ext>
            </a:extLst>
          </p:cNvPr>
          <p:cNvSpPr/>
          <p:nvPr/>
        </p:nvSpPr>
        <p:spPr>
          <a:xfrm>
            <a:off x="838199" y="2619099"/>
            <a:ext cx="5055909" cy="668546"/>
          </a:xfrm>
          <a:prstGeom prst="roundRect">
            <a:avLst>
              <a:gd name="adj" fmla="val 9312"/>
            </a:avLst>
          </a:prstGeom>
          <a:solidFill>
            <a:srgbClr val="FFFFFF">
              <a:alpha val="5098"/>
            </a:srgbClr>
          </a:solidFill>
          <a:ln w="28575">
            <a:solidFill>
              <a:srgbClr val="4EF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0" bIns="36000" rtlCol="0" anchor="ctr" anchorCtr="0"/>
          <a:lstStyle/>
          <a:p>
            <a:pPr>
              <a:lnSpc>
                <a:spcPct val="130000"/>
              </a:lnSpc>
            </a:pPr>
            <a:r>
              <a:rPr kumimoji="1" lang="ko-KR" altLang="en-US" b="1" dirty="0">
                <a:solidFill>
                  <a:srgbClr val="4EF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마크업에 생명 불어넣기</a:t>
            </a:r>
            <a:r>
              <a:rPr kumimoji="1" lang="en-US" altLang="ko-KR" b="1" dirty="0">
                <a:solidFill>
                  <a:srgbClr val="4EF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</a:t>
            </a:r>
            <a:r>
              <a:rPr kumimoji="1" lang="ko-KR" altLang="en-US" b="1" dirty="0">
                <a:solidFill>
                  <a:srgbClr val="4EF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kumimoji="1" lang="en-US" altLang="ko-KR" b="1" dirty="0" err="1">
                <a:solidFill>
                  <a:srgbClr val="4EF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Javascript</a:t>
            </a:r>
            <a:endParaRPr kumimoji="1" lang="en-US" altLang="ko-KR" b="1" dirty="0">
              <a:solidFill>
                <a:srgbClr val="4EF2FF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526E539A-F491-8218-2AB7-FCE360C4BCC3}"/>
              </a:ext>
            </a:extLst>
          </p:cNvPr>
          <p:cNvSpPr/>
          <p:nvPr/>
        </p:nvSpPr>
        <p:spPr>
          <a:xfrm>
            <a:off x="838199" y="3637194"/>
            <a:ext cx="5055909" cy="668546"/>
          </a:xfrm>
          <a:prstGeom prst="roundRect">
            <a:avLst>
              <a:gd name="adj" fmla="val 9312"/>
            </a:avLst>
          </a:prstGeom>
          <a:solidFill>
            <a:srgbClr val="FFFFFF">
              <a:alpha val="5098"/>
            </a:srgbClr>
          </a:solidFill>
          <a:ln w="28575">
            <a:solidFill>
              <a:srgbClr val="4EF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0" bIns="36000" rtlCol="0" anchor="ctr" anchorCtr="0"/>
          <a:lstStyle/>
          <a:p>
            <a:pPr>
              <a:lnSpc>
                <a:spcPct val="130000"/>
              </a:lnSpc>
            </a:pPr>
            <a:r>
              <a:rPr kumimoji="1" lang="ko-KR" altLang="en-US" b="1" dirty="0">
                <a:solidFill>
                  <a:srgbClr val="4EF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컴포넌트 설계</a:t>
            </a:r>
            <a:r>
              <a:rPr kumimoji="1" lang="en-US" altLang="ko-KR" b="1" dirty="0">
                <a:solidFill>
                  <a:srgbClr val="4EF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kumimoji="1" lang="ko-KR" altLang="en-US" b="1" dirty="0">
                <a:solidFill>
                  <a:srgbClr val="4EF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구현</a:t>
            </a:r>
            <a:endParaRPr kumimoji="1" lang="en-US" altLang="ko-KR" b="1" dirty="0">
              <a:solidFill>
                <a:srgbClr val="4EF2FF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4BD3474A-517B-9860-563C-82A803B373E1}"/>
              </a:ext>
            </a:extLst>
          </p:cNvPr>
          <p:cNvSpPr/>
          <p:nvPr/>
        </p:nvSpPr>
        <p:spPr>
          <a:xfrm>
            <a:off x="838199" y="4645862"/>
            <a:ext cx="5055909" cy="668546"/>
          </a:xfrm>
          <a:prstGeom prst="roundRect">
            <a:avLst>
              <a:gd name="adj" fmla="val 9312"/>
            </a:avLst>
          </a:prstGeom>
          <a:solidFill>
            <a:srgbClr val="FFFFFF">
              <a:alpha val="5098"/>
            </a:srgbClr>
          </a:solidFill>
          <a:ln w="28575">
            <a:solidFill>
              <a:srgbClr val="4EF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0" bIns="36000" rtlCol="0" anchor="ctr" anchorCtr="0"/>
          <a:lstStyle/>
          <a:p>
            <a:pPr>
              <a:lnSpc>
                <a:spcPct val="130000"/>
              </a:lnSpc>
            </a:pPr>
            <a:r>
              <a:rPr kumimoji="1" lang="ko-KR" altLang="en-US" b="1" dirty="0">
                <a:solidFill>
                  <a:srgbClr val="4EF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애플리케이션 상태 관리</a:t>
            </a:r>
            <a:endParaRPr kumimoji="1" lang="en-US" altLang="ko-KR" b="1" dirty="0">
              <a:solidFill>
                <a:srgbClr val="4EF2FF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86D72042-57F7-CDB8-7122-C743B2ACB89B}"/>
              </a:ext>
            </a:extLst>
          </p:cNvPr>
          <p:cNvSpPr/>
          <p:nvPr/>
        </p:nvSpPr>
        <p:spPr>
          <a:xfrm>
            <a:off x="6297891" y="1610431"/>
            <a:ext cx="5055909" cy="668546"/>
          </a:xfrm>
          <a:prstGeom prst="roundRect">
            <a:avLst>
              <a:gd name="adj" fmla="val 9312"/>
            </a:avLst>
          </a:prstGeom>
          <a:solidFill>
            <a:srgbClr val="FFFFFF">
              <a:alpha val="5098"/>
            </a:srgbClr>
          </a:solidFill>
          <a:ln w="28575">
            <a:solidFill>
              <a:srgbClr val="4EF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0" bIns="36000" rtlCol="0" anchor="ctr" anchorCtr="0"/>
          <a:lstStyle/>
          <a:p>
            <a:pPr>
              <a:lnSpc>
                <a:spcPct val="130000"/>
              </a:lnSpc>
            </a:pPr>
            <a:r>
              <a:rPr kumimoji="1" lang="en-US" altLang="ko-KR" b="1" dirty="0">
                <a:solidFill>
                  <a:srgbClr val="4EF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API</a:t>
            </a:r>
            <a:r>
              <a:rPr kumimoji="1" lang="ko-KR" altLang="en-US" b="1" dirty="0">
                <a:solidFill>
                  <a:srgbClr val="4EF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호출</a:t>
            </a:r>
            <a:r>
              <a:rPr kumimoji="1" lang="en-US" altLang="ko-KR" b="1" dirty="0">
                <a:solidFill>
                  <a:srgbClr val="4EF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kumimoji="1" lang="ko-KR" altLang="en-US" b="1" dirty="0">
                <a:solidFill>
                  <a:srgbClr val="4EF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응답 등 서버 상태 관리</a:t>
            </a:r>
            <a:endParaRPr kumimoji="1" lang="en-US" altLang="ko-KR" b="1" dirty="0">
              <a:solidFill>
                <a:srgbClr val="4EF2FF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A99C3ABA-1C31-2D7F-51EC-E6BE982B6F09}"/>
              </a:ext>
            </a:extLst>
          </p:cNvPr>
          <p:cNvSpPr/>
          <p:nvPr/>
        </p:nvSpPr>
        <p:spPr>
          <a:xfrm>
            <a:off x="6297891" y="2619099"/>
            <a:ext cx="5055909" cy="668546"/>
          </a:xfrm>
          <a:prstGeom prst="roundRect">
            <a:avLst>
              <a:gd name="adj" fmla="val 9312"/>
            </a:avLst>
          </a:prstGeom>
          <a:solidFill>
            <a:srgbClr val="FFFFFF">
              <a:alpha val="5098"/>
            </a:srgbClr>
          </a:solidFill>
          <a:ln w="28575">
            <a:solidFill>
              <a:srgbClr val="4EF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0" bIns="36000" rtlCol="0" anchor="ctr" anchorCtr="0"/>
          <a:lstStyle/>
          <a:p>
            <a:pPr>
              <a:lnSpc>
                <a:spcPct val="130000"/>
              </a:lnSpc>
            </a:pPr>
            <a:r>
              <a:rPr kumimoji="1" lang="en-US" altLang="ko-KR" b="1" dirty="0">
                <a:solidFill>
                  <a:srgbClr val="4EF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URL</a:t>
            </a:r>
            <a:r>
              <a:rPr kumimoji="1" lang="ko-KR" altLang="en-US" b="1" dirty="0">
                <a:solidFill>
                  <a:srgbClr val="4EF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 따른 페이지 라우팅 처리</a:t>
            </a:r>
            <a:endParaRPr kumimoji="1" lang="en-US" altLang="ko-KR" b="1" dirty="0">
              <a:solidFill>
                <a:srgbClr val="4EF2FF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B7172F9A-810C-42B0-78F5-D6497ACD38D1}"/>
              </a:ext>
            </a:extLst>
          </p:cNvPr>
          <p:cNvSpPr/>
          <p:nvPr/>
        </p:nvSpPr>
        <p:spPr>
          <a:xfrm>
            <a:off x="6297891" y="3637194"/>
            <a:ext cx="5055909" cy="668546"/>
          </a:xfrm>
          <a:prstGeom prst="roundRect">
            <a:avLst>
              <a:gd name="adj" fmla="val 9312"/>
            </a:avLst>
          </a:prstGeom>
          <a:solidFill>
            <a:srgbClr val="FFFFFF">
              <a:alpha val="5098"/>
            </a:srgbClr>
          </a:solidFill>
          <a:ln w="28575">
            <a:solidFill>
              <a:srgbClr val="4EF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0" bIns="36000" rtlCol="0" anchor="ctr" anchorCtr="0"/>
          <a:lstStyle/>
          <a:p>
            <a:pPr>
              <a:lnSpc>
                <a:spcPct val="130000"/>
              </a:lnSpc>
            </a:pPr>
            <a:r>
              <a:rPr kumimoji="1" lang="ko-KR" altLang="en-US" b="1" dirty="0">
                <a:solidFill>
                  <a:srgbClr val="4EF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검색 엔진 최적화</a:t>
            </a:r>
            <a:endParaRPr kumimoji="1" lang="en-US" altLang="ko-KR" b="1" dirty="0">
              <a:solidFill>
                <a:srgbClr val="4EF2FF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E56E838A-E5FD-8B8E-3CAB-F8C2CDF81BCB}"/>
              </a:ext>
            </a:extLst>
          </p:cNvPr>
          <p:cNvSpPr/>
          <p:nvPr/>
        </p:nvSpPr>
        <p:spPr>
          <a:xfrm>
            <a:off x="6297891" y="4645862"/>
            <a:ext cx="5055909" cy="668546"/>
          </a:xfrm>
          <a:prstGeom prst="roundRect">
            <a:avLst>
              <a:gd name="adj" fmla="val 9312"/>
            </a:avLst>
          </a:prstGeom>
          <a:solidFill>
            <a:srgbClr val="FFFFFF">
              <a:alpha val="5098"/>
            </a:srgbClr>
          </a:solidFill>
          <a:ln w="28575">
            <a:solidFill>
              <a:srgbClr val="4EF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0" bIns="36000" rtlCol="0" anchor="ctr" anchorCtr="0"/>
          <a:lstStyle/>
          <a:p>
            <a:pPr>
              <a:lnSpc>
                <a:spcPct val="130000"/>
              </a:lnSpc>
            </a:pPr>
            <a:r>
              <a:rPr kumimoji="1" lang="ko-KR" altLang="en-US" b="1" dirty="0" err="1">
                <a:solidFill>
                  <a:srgbClr val="4EF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프론트엔드</a:t>
            </a:r>
            <a:r>
              <a:rPr kumimoji="1" lang="ko-KR" altLang="en-US" b="1" dirty="0">
                <a:solidFill>
                  <a:srgbClr val="4EF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성능 최적화</a:t>
            </a:r>
            <a:endParaRPr kumimoji="1" lang="en-US" altLang="ko-KR" b="1" dirty="0">
              <a:solidFill>
                <a:srgbClr val="4EF2FF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474334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BB2E6D-26F3-B05C-71E3-2CAAC7502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643421"/>
            <a:ext cx="10945305" cy="668545"/>
          </a:xfrm>
        </p:spPr>
        <p:txBody>
          <a:bodyPr>
            <a:normAutofit/>
          </a:bodyPr>
          <a:lstStyle/>
          <a:p>
            <a:r>
              <a:rPr kumimoji="1" lang="ko-KR" altLang="en-US" sz="3000" b="1" dirty="0">
                <a:solidFill>
                  <a:prstClr val="whit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나쁜 컴포넌트 설계 </a:t>
            </a:r>
            <a:r>
              <a:rPr kumimoji="1" lang="en-US" altLang="ko-KR" sz="3000" b="1" dirty="0">
                <a:solidFill>
                  <a:prstClr val="whit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–</a:t>
            </a:r>
            <a:r>
              <a:rPr kumimoji="1" lang="ko-KR" altLang="en-US" sz="3000" b="1" dirty="0">
                <a:solidFill>
                  <a:prstClr val="whit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분리 없이 너무 많은 내용을 담은 컴포넌트</a:t>
            </a:r>
            <a:endParaRPr kumimoji="1" lang="ko-KR" altLang="en-US" sz="1600" dirty="0">
              <a:solidFill>
                <a:schemeClr val="bg1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822AAA6-F69F-8A2A-587D-302BDEC2CF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4719" y="1433631"/>
            <a:ext cx="4688124" cy="4755823"/>
          </a:xfrm>
          <a:prstGeom prst="rect">
            <a:avLst/>
          </a:prstGeom>
        </p:spPr>
      </p:pic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FCC37E3B-922E-6DD8-4029-81B049EB790E}"/>
              </a:ext>
            </a:extLst>
          </p:cNvPr>
          <p:cNvSpPr/>
          <p:nvPr/>
        </p:nvSpPr>
        <p:spPr>
          <a:xfrm>
            <a:off x="1021670" y="5755778"/>
            <a:ext cx="797703" cy="555341"/>
          </a:xfrm>
          <a:prstGeom prst="roundRect">
            <a:avLst>
              <a:gd name="adj" fmla="val 7206"/>
            </a:avLst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001B25AA-75D1-1D08-5364-1575549372CF}"/>
              </a:ext>
            </a:extLst>
          </p:cNvPr>
          <p:cNvSpPr/>
          <p:nvPr/>
        </p:nvSpPr>
        <p:spPr>
          <a:xfrm>
            <a:off x="2894030" y="4864230"/>
            <a:ext cx="8953808" cy="1602557"/>
          </a:xfrm>
          <a:prstGeom prst="roundRect">
            <a:avLst>
              <a:gd name="adj" fmla="val 9312"/>
            </a:avLst>
          </a:prstGeom>
          <a:solidFill>
            <a:srgbClr val="6E07F3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36000" rtlCol="0" anchor="ctr" anchorCtr="0"/>
          <a:lstStyle/>
          <a:p>
            <a:pPr algn="ctr">
              <a:lnSpc>
                <a:spcPct val="130000"/>
              </a:lnSpc>
            </a:pPr>
            <a:r>
              <a:rPr kumimoji="1" lang="ko-KR" altLang="en-US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총 </a:t>
            </a:r>
            <a:r>
              <a:rPr kumimoji="1" lang="en-US" altLang="ko-KR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600</a:t>
            </a:r>
            <a:r>
              <a:rPr kumimoji="1" lang="ko-KR" altLang="en-US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줄에 육박하는 댓글 노출 컴포넌트 </a:t>
            </a:r>
            <a:r>
              <a:rPr kumimoji="1" lang="en-US" altLang="ko-KR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&lt;</a:t>
            </a:r>
            <a:r>
              <a:rPr kumimoji="1" lang="en-US" altLang="ko-KR" b="1" dirty="0" err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PostReplyListItem</a:t>
            </a:r>
            <a:r>
              <a:rPr kumimoji="1" lang="en-US" altLang="ko-KR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&gt;</a:t>
            </a:r>
          </a:p>
          <a:p>
            <a:pPr algn="ctr">
              <a:lnSpc>
                <a:spcPct val="130000"/>
              </a:lnSpc>
            </a:pPr>
            <a:r>
              <a:rPr kumimoji="1" lang="ko-KR" altLang="en-US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로직을 훅으로 분리하고</a:t>
            </a:r>
            <a:r>
              <a:rPr kumimoji="1" lang="en-US" altLang="ko-KR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kumimoji="1" lang="ko-KR" altLang="en-US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표현 컴포넌트를 더 쪼갠다</a:t>
            </a:r>
            <a:r>
              <a:rPr kumimoji="1" lang="en-US" altLang="ko-KR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  <a:r>
              <a:rPr kumimoji="1" lang="ko-KR" altLang="en-US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kumimoji="1" lang="en-US" altLang="ko-KR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(ex. &lt;</a:t>
            </a:r>
            <a:r>
              <a:rPr kumimoji="1" lang="en-US" altLang="ko-KR" b="1" dirty="0" err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PostReplyListItemHeader</a:t>
            </a:r>
            <a:r>
              <a:rPr kumimoji="1" lang="en-US" altLang="ko-KR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&gt;, &lt;</a:t>
            </a:r>
            <a:r>
              <a:rPr kumimoji="1" lang="en-US" altLang="ko-KR" b="1" dirty="0" err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PostReplyListItemContents</a:t>
            </a:r>
            <a:r>
              <a:rPr kumimoji="1" lang="en-US" altLang="ko-KR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&gt;, &lt;</a:t>
            </a:r>
            <a:r>
              <a:rPr kumimoji="1" lang="en-US" altLang="ko-KR" b="1" dirty="0" err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PostReplyListItemFooter</a:t>
            </a:r>
            <a:r>
              <a:rPr kumimoji="1" lang="en-US" altLang="ko-KR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22844752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BB2E6D-26F3-B05C-71E3-2CAAC7502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06408"/>
            <a:ext cx="10515600" cy="872863"/>
          </a:xfrm>
        </p:spPr>
        <p:txBody>
          <a:bodyPr anchor="t">
            <a:noAutofit/>
          </a:bodyPr>
          <a:lstStyle/>
          <a:p>
            <a:pPr algn="ctr"/>
            <a:r>
              <a:rPr kumimoji="1" lang="ko-KR" altLang="en-US" sz="4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리액트</a:t>
            </a:r>
            <a:r>
              <a:rPr kumimoji="1" lang="ko-KR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기초</a:t>
            </a:r>
            <a:endParaRPr kumimoji="1" lang="ko-KR" altLang="en-US" sz="4000" b="1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32EAB3-4347-16DD-4D12-6504CEAF82DB}"/>
              </a:ext>
            </a:extLst>
          </p:cNvPr>
          <p:cNvSpPr txBox="1"/>
          <p:nvPr/>
        </p:nvSpPr>
        <p:spPr>
          <a:xfrm>
            <a:off x="927904" y="2297805"/>
            <a:ext cx="10336192" cy="21414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srgbClr val="4EF2FF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-</a:t>
            </a:r>
            <a:r>
              <a:rPr kumimoji="1" lang="ko-KR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4EF2FF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kumimoji="1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srgbClr val="4EF2FF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DOM </a:t>
            </a:r>
            <a:r>
              <a:rPr kumimoji="1" lang="ko-KR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4EF2FF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이벤트</a:t>
            </a:r>
            <a:endParaRPr kumimoji="1" lang="en-US" altLang="ko-KR" sz="2800" dirty="0">
              <a:solidFill>
                <a:prstClr val="white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800" dirty="0">
                <a:solidFill>
                  <a:prstClr val="white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-</a:t>
            </a:r>
            <a:r>
              <a:rPr kumimoji="1" lang="ko-KR" altLang="en-US" sz="2800" dirty="0">
                <a:solidFill>
                  <a:prstClr val="white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컴포넌트 생성</a:t>
            </a:r>
            <a:endParaRPr kumimoji="1" lang="en-US" altLang="ko-KR" sz="2800" dirty="0">
              <a:solidFill>
                <a:prstClr val="white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-</a:t>
            </a: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kumimoji="1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S</a:t>
            </a:r>
            <a:r>
              <a:rPr kumimoji="1" lang="en-US" altLang="ko-KR" sz="2800" dirty="0" err="1">
                <a:solidFill>
                  <a:prstClr val="white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tate</a:t>
            </a:r>
            <a:r>
              <a:rPr kumimoji="1" lang="en-US" altLang="ko-KR" sz="2800" dirty="0">
                <a:solidFill>
                  <a:prstClr val="white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, Props, Children</a:t>
            </a:r>
          </a:p>
        </p:txBody>
      </p:sp>
    </p:spTree>
    <p:extLst>
      <p:ext uri="{BB962C8B-B14F-4D97-AF65-F5344CB8AC3E}">
        <p14:creationId xmlns:p14="http://schemas.microsoft.com/office/powerpoint/2010/main" val="25133585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BB2E6D-26F3-B05C-71E3-2CAAC7502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3421"/>
            <a:ext cx="10515600" cy="668545"/>
          </a:xfrm>
        </p:spPr>
        <p:txBody>
          <a:bodyPr>
            <a:normAutofit/>
          </a:bodyPr>
          <a:lstStyle/>
          <a:p>
            <a:r>
              <a:rPr kumimoji="1" lang="en-US" altLang="ko-KR" sz="3000" b="1" dirty="0">
                <a:solidFill>
                  <a:prstClr val="whit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Event</a:t>
            </a:r>
            <a:r>
              <a:rPr kumimoji="1" lang="ko-KR" altLang="en-US" sz="3000" b="1" dirty="0">
                <a:solidFill>
                  <a:prstClr val="whit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란</a:t>
            </a:r>
            <a:r>
              <a:rPr kumimoji="1" lang="en-US" altLang="ko-KR" sz="3000" b="1" dirty="0">
                <a:solidFill>
                  <a:prstClr val="whit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?</a:t>
            </a:r>
            <a:endParaRPr kumimoji="1" lang="ko-KR" altLang="en-US" sz="1600" dirty="0">
              <a:solidFill>
                <a:schemeClr val="bg1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F690290-CDC3-4647-9B05-09708DCB90E4}"/>
              </a:ext>
            </a:extLst>
          </p:cNvPr>
          <p:cNvSpPr/>
          <p:nvPr/>
        </p:nvSpPr>
        <p:spPr>
          <a:xfrm>
            <a:off x="945875" y="1518064"/>
            <a:ext cx="10085540" cy="1178001"/>
          </a:xfrm>
          <a:prstGeom prst="roundRect">
            <a:avLst>
              <a:gd name="adj" fmla="val 9312"/>
            </a:avLst>
          </a:prstGeom>
          <a:solidFill>
            <a:srgbClr val="FFFFFF">
              <a:alpha val="5098"/>
            </a:srgbClr>
          </a:solidFill>
          <a:ln w="28575">
            <a:solidFill>
              <a:srgbClr val="4EF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144000" rtlCol="0" anchor="t" anchorCtr="0"/>
          <a:lstStyle/>
          <a:p>
            <a:pPr>
              <a:lnSpc>
                <a:spcPct val="130000"/>
              </a:lnSpc>
            </a:pPr>
            <a:r>
              <a:rPr kumimoji="1" lang="ko-KR" altLang="en-US" sz="2000" b="1" dirty="0">
                <a:solidFill>
                  <a:srgbClr val="4EF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어떠한 일</a:t>
            </a:r>
            <a:r>
              <a:rPr kumimoji="1" lang="en-US" altLang="ko-KR" sz="2000" b="1" dirty="0">
                <a:solidFill>
                  <a:srgbClr val="4EF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</a:t>
            </a:r>
            <a:r>
              <a:rPr kumimoji="1" lang="ko-KR" altLang="en-US" sz="2000" b="1" dirty="0">
                <a:solidFill>
                  <a:srgbClr val="4EF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또는 사용자 인터랙션</a:t>
            </a:r>
            <a:r>
              <a:rPr kumimoji="1" lang="en-US" altLang="ko-KR" sz="2000" b="1" dirty="0">
                <a:solidFill>
                  <a:srgbClr val="4EF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</a:t>
            </a:r>
            <a:r>
              <a:rPr kumimoji="1" lang="ko-KR" altLang="en-US" sz="2000" b="1" dirty="0">
                <a:solidFill>
                  <a:srgbClr val="4EF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이 발생했을 때</a:t>
            </a:r>
            <a:r>
              <a:rPr kumimoji="1" lang="en-US" altLang="ko-KR" sz="2000" b="1" dirty="0">
                <a:solidFill>
                  <a:srgbClr val="4EF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kumimoji="1" lang="ko-KR" altLang="en-US" sz="2000" b="1" dirty="0">
                <a:solidFill>
                  <a:srgbClr val="4EF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그 시점에서 발생하는 하나의 신호</a:t>
            </a:r>
            <a:endParaRPr kumimoji="1" lang="en-US" altLang="ko-KR" sz="2000" b="1" dirty="0">
              <a:solidFill>
                <a:srgbClr val="4EF2FF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>
              <a:lnSpc>
                <a:spcPct val="130000"/>
              </a:lnSpc>
            </a:pPr>
            <a:r>
              <a:rPr kumimoji="1" lang="en-US" altLang="ko-KR" sz="2000" b="1" dirty="0">
                <a:solidFill>
                  <a:srgbClr val="4EF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DOM </a:t>
            </a:r>
            <a:r>
              <a:rPr kumimoji="1" lang="ko-KR" altLang="en-US" sz="2000" b="1" dirty="0">
                <a:solidFill>
                  <a:srgbClr val="4EF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이벤트의 종류</a:t>
            </a:r>
            <a:r>
              <a:rPr kumimoji="1" lang="en-US" altLang="ko-KR" sz="2000" b="1" dirty="0">
                <a:solidFill>
                  <a:srgbClr val="4EF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</a:t>
            </a:r>
            <a:r>
              <a:rPr kumimoji="1" lang="ko-KR" altLang="en-US" sz="2000" b="1" dirty="0">
                <a:solidFill>
                  <a:srgbClr val="4EF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kumimoji="1" lang="en" altLang="ko-KR" sz="2000" b="1" dirty="0">
                <a:solidFill>
                  <a:srgbClr val="4EF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https://www.w3schools.com/</a:t>
            </a:r>
            <a:r>
              <a:rPr kumimoji="1" lang="en" altLang="ko-KR" sz="2000" b="1" dirty="0" err="1">
                <a:solidFill>
                  <a:srgbClr val="4EF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jsref</a:t>
            </a:r>
            <a:r>
              <a:rPr kumimoji="1" lang="en" altLang="ko-KR" sz="2000" b="1" dirty="0">
                <a:solidFill>
                  <a:srgbClr val="4EF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kumimoji="1" lang="en" altLang="ko-KR" sz="2000" b="1" dirty="0" err="1">
                <a:solidFill>
                  <a:srgbClr val="4EF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dom_obj_event.asp</a:t>
            </a:r>
            <a:endParaRPr kumimoji="1" lang="en-US" altLang="ko-KR" sz="2000" b="1" dirty="0">
              <a:solidFill>
                <a:srgbClr val="4EF2FF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7731267-8B0F-9D18-DD1B-02F037D11495}"/>
              </a:ext>
            </a:extLst>
          </p:cNvPr>
          <p:cNvSpPr/>
          <p:nvPr/>
        </p:nvSpPr>
        <p:spPr>
          <a:xfrm>
            <a:off x="2306424" y="3142436"/>
            <a:ext cx="3507289" cy="768060"/>
          </a:xfrm>
          <a:prstGeom prst="roundRect">
            <a:avLst>
              <a:gd name="adj" fmla="val 9312"/>
            </a:avLst>
          </a:prstGeom>
          <a:solidFill>
            <a:schemeClr val="bg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36000" rtlCol="0" anchor="ctr" anchorCtr="0"/>
          <a:lstStyle/>
          <a:p>
            <a:pPr algn="ctr">
              <a:lnSpc>
                <a:spcPct val="130000"/>
              </a:lnSpc>
            </a:pPr>
            <a:r>
              <a:rPr kumimoji="1" lang="en-US" altLang="ko-KR" sz="20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DOM </a:t>
            </a:r>
            <a:r>
              <a:rPr kumimoji="1" lang="ko-KR" altLang="en-US" sz="20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요소를 클릭</a:t>
            </a:r>
            <a:endParaRPr kumimoji="1" lang="en-US" altLang="ko-KR" sz="2000" b="1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E8DAB818-CD06-170A-BC45-C3205C2E1A37}"/>
              </a:ext>
            </a:extLst>
          </p:cNvPr>
          <p:cNvSpPr/>
          <p:nvPr/>
        </p:nvSpPr>
        <p:spPr>
          <a:xfrm>
            <a:off x="2306424" y="4132250"/>
            <a:ext cx="3507289" cy="768060"/>
          </a:xfrm>
          <a:prstGeom prst="roundRect">
            <a:avLst>
              <a:gd name="adj" fmla="val 9312"/>
            </a:avLst>
          </a:prstGeom>
          <a:solidFill>
            <a:schemeClr val="bg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36000" rtlCol="0" anchor="ctr" anchorCtr="0"/>
          <a:lstStyle/>
          <a:p>
            <a:pPr algn="ctr">
              <a:lnSpc>
                <a:spcPct val="130000"/>
              </a:lnSpc>
            </a:pPr>
            <a:r>
              <a:rPr kumimoji="1" lang="en-US" altLang="ko-KR" sz="20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Input</a:t>
            </a:r>
            <a:r>
              <a:rPr kumimoji="1" lang="ko-KR" altLang="en-US" sz="20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 내용을 입력</a:t>
            </a:r>
            <a:endParaRPr kumimoji="1" lang="en-US" altLang="ko-KR" sz="2000" b="1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5FE9EBD3-D179-95E0-D283-A6004155732E}"/>
              </a:ext>
            </a:extLst>
          </p:cNvPr>
          <p:cNvSpPr/>
          <p:nvPr/>
        </p:nvSpPr>
        <p:spPr>
          <a:xfrm>
            <a:off x="2306424" y="5122064"/>
            <a:ext cx="3507289" cy="768060"/>
          </a:xfrm>
          <a:prstGeom prst="roundRect">
            <a:avLst>
              <a:gd name="adj" fmla="val 9312"/>
            </a:avLst>
          </a:prstGeom>
          <a:solidFill>
            <a:schemeClr val="bg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36000" rtlCol="0" anchor="ctr" anchorCtr="0"/>
          <a:lstStyle/>
          <a:p>
            <a:pPr algn="ctr">
              <a:lnSpc>
                <a:spcPct val="130000"/>
              </a:lnSpc>
            </a:pPr>
            <a:r>
              <a:rPr kumimoji="1" lang="ko-KR" altLang="en-US" sz="20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특정 키를 누름</a:t>
            </a:r>
            <a:endParaRPr kumimoji="1" lang="en-US" altLang="ko-KR" sz="2000" b="1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7" name="모서리가 둥근 직사각형 36">
            <a:extLst>
              <a:ext uri="{FF2B5EF4-FFF2-40B4-BE49-F238E27FC236}">
                <a16:creationId xmlns:a16="http://schemas.microsoft.com/office/drawing/2014/main" id="{DFCDD0BD-B658-2820-13B6-1575820ED584}"/>
              </a:ext>
            </a:extLst>
          </p:cNvPr>
          <p:cNvSpPr/>
          <p:nvPr/>
        </p:nvSpPr>
        <p:spPr>
          <a:xfrm>
            <a:off x="6096000" y="3142436"/>
            <a:ext cx="3507289" cy="768060"/>
          </a:xfrm>
          <a:prstGeom prst="roundRect">
            <a:avLst>
              <a:gd name="adj" fmla="val 9312"/>
            </a:avLst>
          </a:prstGeom>
          <a:solidFill>
            <a:schemeClr val="bg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36000" rtlCol="0" anchor="ctr" anchorCtr="0"/>
          <a:lstStyle/>
          <a:p>
            <a:pPr algn="ctr">
              <a:lnSpc>
                <a:spcPct val="130000"/>
              </a:lnSpc>
            </a:pPr>
            <a:r>
              <a:rPr kumimoji="1" lang="en-US" altLang="ko-KR" sz="20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Drag &amp; Drop </a:t>
            </a:r>
            <a:r>
              <a:rPr kumimoji="1" lang="ko-KR" altLang="en-US" sz="20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동작을 수행</a:t>
            </a:r>
            <a:endParaRPr kumimoji="1" lang="en-US" altLang="ko-KR" sz="2000" b="1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8" name="모서리가 둥근 직사각형 37">
            <a:extLst>
              <a:ext uri="{FF2B5EF4-FFF2-40B4-BE49-F238E27FC236}">
                <a16:creationId xmlns:a16="http://schemas.microsoft.com/office/drawing/2014/main" id="{C586E37E-7BAB-C404-6561-6CA280CFC58A}"/>
              </a:ext>
            </a:extLst>
          </p:cNvPr>
          <p:cNvSpPr/>
          <p:nvPr/>
        </p:nvSpPr>
        <p:spPr>
          <a:xfrm>
            <a:off x="6096000" y="4132250"/>
            <a:ext cx="3507289" cy="768060"/>
          </a:xfrm>
          <a:prstGeom prst="roundRect">
            <a:avLst>
              <a:gd name="adj" fmla="val 9312"/>
            </a:avLst>
          </a:prstGeom>
          <a:solidFill>
            <a:schemeClr val="bg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36000" rtlCol="0" anchor="ctr" anchorCtr="0"/>
          <a:lstStyle/>
          <a:p>
            <a:pPr algn="ctr">
              <a:lnSpc>
                <a:spcPct val="130000"/>
              </a:lnSpc>
            </a:pPr>
            <a:r>
              <a:rPr kumimoji="1" lang="ko-KR" altLang="en-US" sz="20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브라우저 전체화면으로 전환</a:t>
            </a:r>
            <a:endParaRPr kumimoji="1" lang="en-US" altLang="ko-KR" sz="2000" b="1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9" name="모서리가 둥근 직사각형 38">
            <a:extLst>
              <a:ext uri="{FF2B5EF4-FFF2-40B4-BE49-F238E27FC236}">
                <a16:creationId xmlns:a16="http://schemas.microsoft.com/office/drawing/2014/main" id="{FEFC212F-F943-49F1-B1BA-FD51ED7BB07B}"/>
              </a:ext>
            </a:extLst>
          </p:cNvPr>
          <p:cNvSpPr/>
          <p:nvPr/>
        </p:nvSpPr>
        <p:spPr>
          <a:xfrm>
            <a:off x="6096000" y="5122064"/>
            <a:ext cx="3507289" cy="768060"/>
          </a:xfrm>
          <a:prstGeom prst="roundRect">
            <a:avLst>
              <a:gd name="adj" fmla="val 9312"/>
            </a:avLst>
          </a:prstGeom>
          <a:solidFill>
            <a:schemeClr val="bg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36000" rtlCol="0" anchor="ctr" anchorCtr="0"/>
          <a:lstStyle/>
          <a:p>
            <a:pPr algn="ctr">
              <a:lnSpc>
                <a:spcPct val="130000"/>
              </a:lnSpc>
            </a:pPr>
            <a:r>
              <a:rPr kumimoji="1" lang="ko-KR" altLang="en-US" sz="20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기타 등등</a:t>
            </a:r>
            <a:r>
              <a:rPr kumimoji="1" lang="en-US" altLang="ko-KR" sz="20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41108169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BB2E6D-26F3-B05C-71E3-2CAAC7502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3421"/>
            <a:ext cx="10515600" cy="668545"/>
          </a:xfrm>
        </p:spPr>
        <p:txBody>
          <a:bodyPr>
            <a:normAutofit/>
          </a:bodyPr>
          <a:lstStyle/>
          <a:p>
            <a:r>
              <a:rPr kumimoji="1" lang="en-US" altLang="ko-KR" sz="3000" b="1" dirty="0">
                <a:solidFill>
                  <a:prstClr val="whit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Event </a:t>
            </a:r>
            <a:r>
              <a:rPr kumimoji="1" lang="ko-KR" altLang="en-US" sz="3000" b="1" dirty="0">
                <a:solidFill>
                  <a:prstClr val="whit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객체</a:t>
            </a:r>
            <a:endParaRPr kumimoji="1" lang="ko-KR" altLang="en-US" sz="1600" dirty="0">
              <a:solidFill>
                <a:schemeClr val="bg1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F690290-CDC3-4647-9B05-09708DCB90E4}"/>
              </a:ext>
            </a:extLst>
          </p:cNvPr>
          <p:cNvSpPr/>
          <p:nvPr/>
        </p:nvSpPr>
        <p:spPr>
          <a:xfrm>
            <a:off x="945875" y="1518064"/>
            <a:ext cx="10085540" cy="1140295"/>
          </a:xfrm>
          <a:prstGeom prst="roundRect">
            <a:avLst>
              <a:gd name="adj" fmla="val 6317"/>
            </a:avLst>
          </a:prstGeom>
          <a:solidFill>
            <a:srgbClr val="FFFFFF">
              <a:alpha val="5098"/>
            </a:srgbClr>
          </a:solidFill>
          <a:ln w="28575">
            <a:solidFill>
              <a:srgbClr val="4EF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144000" rtlCol="0" anchor="t" anchorCtr="0"/>
          <a:lstStyle/>
          <a:p>
            <a:pPr>
              <a:lnSpc>
                <a:spcPct val="130000"/>
              </a:lnSpc>
            </a:pPr>
            <a:r>
              <a:rPr kumimoji="1" lang="en-US" altLang="ko-KR" sz="2000" b="1" dirty="0">
                <a:solidFill>
                  <a:srgbClr val="4EF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DOM </a:t>
            </a:r>
            <a:r>
              <a:rPr kumimoji="1" lang="ko-KR" altLang="en-US" sz="2000" b="1" dirty="0">
                <a:solidFill>
                  <a:srgbClr val="4EF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내에서 발생한 이벤트에 대한 정보를 담은 객체</a:t>
            </a:r>
            <a:endParaRPr kumimoji="1" lang="en-US" altLang="ko-KR" sz="2000" b="1" dirty="0">
              <a:solidFill>
                <a:srgbClr val="4EF2FF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>
              <a:lnSpc>
                <a:spcPct val="130000"/>
              </a:lnSpc>
            </a:pPr>
            <a:r>
              <a:rPr kumimoji="1" lang="ko-KR" altLang="en-US" sz="2000" b="1" dirty="0">
                <a:solidFill>
                  <a:srgbClr val="4EF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이벤트가 발생하면</a:t>
            </a:r>
            <a:r>
              <a:rPr kumimoji="1" lang="en-US" altLang="ko-KR" sz="2000" b="1" dirty="0">
                <a:solidFill>
                  <a:srgbClr val="4EF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kumimoji="1" lang="ko-KR" altLang="en-US" sz="2000" b="1" dirty="0">
                <a:solidFill>
                  <a:srgbClr val="4EF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웹 브라우저는 각 이벤트 </a:t>
            </a:r>
            <a:r>
              <a:rPr kumimoji="1" lang="ko-KR" altLang="en-US" sz="2000" b="1" dirty="0" err="1">
                <a:solidFill>
                  <a:srgbClr val="4EF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핸들러에</a:t>
            </a:r>
            <a:r>
              <a:rPr kumimoji="1" lang="ko-KR" altLang="en-US" sz="2000" b="1" dirty="0">
                <a:solidFill>
                  <a:srgbClr val="4EF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kumimoji="1" lang="en-US" altLang="ko-KR" sz="2000" b="1" dirty="0">
                <a:solidFill>
                  <a:srgbClr val="4EF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Event </a:t>
            </a:r>
            <a:r>
              <a:rPr kumimoji="1" lang="ko-KR" altLang="en-US" sz="2000" b="1" dirty="0">
                <a:solidFill>
                  <a:srgbClr val="4EF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객체를 전달</a:t>
            </a:r>
            <a:endParaRPr kumimoji="1" lang="en-US" altLang="ko-KR" sz="2000" b="1" dirty="0">
              <a:solidFill>
                <a:srgbClr val="4EF2FF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graphicFrame>
        <p:nvGraphicFramePr>
          <p:cNvPr id="4" name="표 10">
            <a:extLst>
              <a:ext uri="{FF2B5EF4-FFF2-40B4-BE49-F238E27FC236}">
                <a16:creationId xmlns:a16="http://schemas.microsoft.com/office/drawing/2014/main" id="{BB9ACFF5-1404-70A2-325B-97DCFEBCFB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5050713"/>
              </p:ext>
            </p:extLst>
          </p:nvPr>
        </p:nvGraphicFramePr>
        <p:xfrm>
          <a:off x="945875" y="3857203"/>
          <a:ext cx="10085540" cy="2138236"/>
        </p:xfrm>
        <a:graphic>
          <a:graphicData uri="http://schemas.openxmlformats.org/drawingml/2006/table">
            <a:tbl>
              <a:tblPr firstCol="1" bandRow="1">
                <a:tableStyleId>{8EC20E35-A176-4012-BC5E-935CFFF8708E}</a:tableStyleId>
              </a:tblPr>
              <a:tblGrid>
                <a:gridCol w="2259238">
                  <a:extLst>
                    <a:ext uri="{9D8B030D-6E8A-4147-A177-3AD203B41FA5}">
                      <a16:colId xmlns:a16="http://schemas.microsoft.com/office/drawing/2014/main" val="140611739"/>
                    </a:ext>
                  </a:extLst>
                </a:gridCol>
                <a:gridCol w="7826302">
                  <a:extLst>
                    <a:ext uri="{9D8B030D-6E8A-4147-A177-3AD203B41FA5}">
                      <a16:colId xmlns:a16="http://schemas.microsoft.com/office/drawing/2014/main" val="2750068806"/>
                    </a:ext>
                  </a:extLst>
                </a:gridCol>
              </a:tblGrid>
              <a:tr h="53455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600" b="1" i="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target</a:t>
                      </a:r>
                      <a:endParaRPr lang="ko-Kore-KR" altLang="en-US" sz="1600" b="1" i="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209160" marR="209160" marT="101160" marB="1011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EF2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E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EF2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이벤트가 처음 발생한 대상 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DOM 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요소의 참조를 가짐</a:t>
                      </a:r>
                      <a:endParaRPr lang="ko-Kore-KR" altLang="en-US" sz="160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209160" marR="209160" marT="101160" marB="101160" anchor="ctr">
                    <a:lnL w="12700" cap="flat" cmpd="sng" algn="ctr">
                      <a:solidFill>
                        <a:srgbClr val="4EF2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E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EF2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509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1976339"/>
                  </a:ext>
                </a:extLst>
              </a:tr>
              <a:tr h="53455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600" b="1" i="0" dirty="0" err="1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currentTarget</a:t>
                      </a:r>
                      <a:endParaRPr lang="ko-Kore-KR" altLang="en-US" sz="1600" b="1" i="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209160" marR="209160" marT="101160" marB="1011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EF2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EF2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EF2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600" dirty="0">
                          <a:solidFill>
                            <a:srgbClr val="4EF2FF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발생한 이벤트가 등록된 </a:t>
                      </a:r>
                      <a:r>
                        <a:rPr lang="en-US" altLang="ko-KR" sz="1600" dirty="0">
                          <a:solidFill>
                            <a:srgbClr val="4EF2FF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DOM </a:t>
                      </a:r>
                      <a:r>
                        <a:rPr lang="ko-KR" altLang="en-US" sz="1600" dirty="0">
                          <a:solidFill>
                            <a:srgbClr val="4EF2FF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요소의 참조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를 가짐</a:t>
                      </a:r>
                      <a:endParaRPr lang="ko-Kore-KR" altLang="en-US" sz="160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209160" marR="209160" marT="101160" marB="101160" anchor="ctr">
                    <a:lnL w="12700" cap="flat" cmpd="sng" algn="ctr">
                      <a:solidFill>
                        <a:srgbClr val="4EF2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EF2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EF2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509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1482007"/>
                  </a:ext>
                </a:extLst>
              </a:tr>
              <a:tr h="534559">
                <a:tc>
                  <a:txBody>
                    <a:bodyPr/>
                    <a:lstStyle/>
                    <a:p>
                      <a:r>
                        <a:rPr lang="en-US" altLang="ko-Kore-KR" sz="1600" b="1" i="0" dirty="0" err="1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stopPropagation</a:t>
                      </a:r>
                      <a:r>
                        <a:rPr lang="en-US" altLang="ko-Kore-KR" sz="1600" b="1" i="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()</a:t>
                      </a:r>
                      <a:endParaRPr lang="ko-Kore-KR" altLang="en-US" sz="1600" b="1" i="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209160" marR="209160" marT="101160" marB="1011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EF2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EF2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EF2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600" dirty="0" err="1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event.bubbles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값이 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true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일 때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,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4EF2FF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이벤트가 전파되는 것을 막음</a:t>
                      </a:r>
                      <a:endParaRPr lang="en-US" altLang="ko-KR" sz="1600" dirty="0">
                        <a:solidFill>
                          <a:srgbClr val="4EF2FF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209160" marR="209160" marT="101160" marB="101160" anchor="ctr">
                    <a:lnL w="12700" cap="flat" cmpd="sng" algn="ctr">
                      <a:solidFill>
                        <a:srgbClr val="4EF2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EF2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EF2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509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8699207"/>
                  </a:ext>
                </a:extLst>
              </a:tr>
              <a:tr h="534559">
                <a:tc>
                  <a:txBody>
                    <a:bodyPr/>
                    <a:lstStyle/>
                    <a:p>
                      <a:r>
                        <a:rPr lang="en-US" altLang="ko-Kore-KR" sz="1600" b="1" i="0" dirty="0" err="1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preventDefault</a:t>
                      </a:r>
                      <a:r>
                        <a:rPr lang="en-US" altLang="ko-Kore-KR" sz="1600" b="1" i="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()</a:t>
                      </a:r>
                      <a:endParaRPr lang="ko-Kore-KR" altLang="en-US" sz="1600" b="1" i="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209160" marR="209160" marT="101160" marB="1011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EF2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EF2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EF2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600" dirty="0" err="1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event.cancelable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값이 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true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일 때 영향을 미침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,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4EF2FF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이벤트의 기본 동작을 막음</a:t>
                      </a:r>
                      <a:endParaRPr lang="en-US" altLang="ko-KR" sz="1600" dirty="0">
                        <a:solidFill>
                          <a:srgbClr val="4EF2FF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209160" marR="209160" marT="101160" marB="101160" anchor="ctr">
                    <a:lnL w="12700" cap="flat" cmpd="sng" algn="ctr">
                      <a:solidFill>
                        <a:srgbClr val="4EF2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EF2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EF2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509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9755987"/>
                  </a:ext>
                </a:extLst>
              </a:tr>
            </a:tbl>
          </a:graphicData>
        </a:graphic>
      </p:graphicFrame>
      <p:sp>
        <p:nvSpPr>
          <p:cNvPr id="5" name="제목 1">
            <a:extLst>
              <a:ext uri="{FF2B5EF4-FFF2-40B4-BE49-F238E27FC236}">
                <a16:creationId xmlns:a16="http://schemas.microsoft.com/office/drawing/2014/main" id="{F0D26034-62AC-9D7A-C260-93167D7D3109}"/>
              </a:ext>
            </a:extLst>
          </p:cNvPr>
          <p:cNvSpPr txBox="1">
            <a:spLocks/>
          </p:cNvSpPr>
          <p:nvPr/>
        </p:nvSpPr>
        <p:spPr>
          <a:xfrm>
            <a:off x="838200" y="3188658"/>
            <a:ext cx="10515600" cy="6685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sz="2000" b="1" dirty="0">
                <a:solidFill>
                  <a:prstClr val="whit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자주 사용하는 속성과 메서드</a:t>
            </a:r>
            <a:endParaRPr kumimoji="1" lang="ko-KR" altLang="en-US" sz="2000" dirty="0">
              <a:solidFill>
                <a:schemeClr val="bg1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173774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BB2E6D-26F3-B05C-71E3-2CAAC7502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3421"/>
            <a:ext cx="10515600" cy="668545"/>
          </a:xfrm>
        </p:spPr>
        <p:txBody>
          <a:bodyPr>
            <a:normAutofit/>
          </a:bodyPr>
          <a:lstStyle/>
          <a:p>
            <a:r>
              <a:rPr kumimoji="1" lang="en-US" altLang="ko-KR" sz="3000" b="1" dirty="0">
                <a:solidFill>
                  <a:prstClr val="whit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Event Bubbling</a:t>
            </a:r>
            <a:r>
              <a:rPr kumimoji="1" lang="ko-KR" altLang="en-US" sz="3000" b="1" dirty="0">
                <a:solidFill>
                  <a:prstClr val="whit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kumimoji="1" lang="en-US" altLang="ko-KR" sz="3000" b="1" dirty="0">
                <a:solidFill>
                  <a:prstClr val="whit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vs Capturing</a:t>
            </a:r>
            <a:endParaRPr kumimoji="1" lang="ko-KR" altLang="en-US" sz="1600" dirty="0">
              <a:solidFill>
                <a:schemeClr val="bg1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1A9A9538-5A50-61C0-0468-72570A8109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2763229"/>
              </p:ext>
            </p:extLst>
          </p:nvPr>
        </p:nvGraphicFramePr>
        <p:xfrm>
          <a:off x="945875" y="1576307"/>
          <a:ext cx="10085540" cy="4718075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5049572">
                  <a:extLst>
                    <a:ext uri="{9D8B030D-6E8A-4147-A177-3AD203B41FA5}">
                      <a16:colId xmlns:a16="http://schemas.microsoft.com/office/drawing/2014/main" val="140611739"/>
                    </a:ext>
                  </a:extLst>
                </a:gridCol>
                <a:gridCol w="5035968">
                  <a:extLst>
                    <a:ext uri="{9D8B030D-6E8A-4147-A177-3AD203B41FA5}">
                      <a16:colId xmlns:a16="http://schemas.microsoft.com/office/drawing/2014/main" val="2750068806"/>
                    </a:ext>
                  </a:extLst>
                </a:gridCol>
              </a:tblGrid>
              <a:tr h="53455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이벤트 </a:t>
                      </a:r>
                      <a:r>
                        <a:rPr kumimoji="1" lang="en-US" altLang="ko-KR" sz="1800" b="1" dirty="0">
                          <a:solidFill>
                            <a:prstClr val="white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Bubbling</a:t>
                      </a:r>
                      <a:r>
                        <a:rPr kumimoji="1" lang="ko-KR" altLang="en-US" sz="1800" b="1" dirty="0">
                          <a:solidFill>
                            <a:prstClr val="white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⤴️</a:t>
                      </a:r>
                      <a:endParaRPr lang="ko-Kore-KR" altLang="en-US" sz="180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EF2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E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E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80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이벤트</a:t>
                      </a:r>
                      <a:r>
                        <a:rPr lang="ko-KR" altLang="en-US" sz="180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</a:t>
                      </a:r>
                      <a:r>
                        <a:rPr kumimoji="1" lang="en-US" altLang="ko-KR" sz="1800" b="1" dirty="0">
                          <a:solidFill>
                            <a:prstClr val="white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Capturing</a:t>
                      </a:r>
                      <a:r>
                        <a:rPr kumimoji="1" lang="ko-KR" altLang="en-US" sz="1800" b="1" dirty="0">
                          <a:solidFill>
                            <a:prstClr val="white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⤵️</a:t>
                      </a:r>
                      <a:endParaRPr lang="ko-Kore-KR" altLang="en-US" sz="180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EF2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E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E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5582838"/>
                  </a:ext>
                </a:extLst>
              </a:tr>
              <a:tr h="53455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en-US" altLang="ko-KR" sz="1600" b="0" i="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ko-KR" sz="1600" b="0" i="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DOM </a:t>
                      </a:r>
                      <a:r>
                        <a:rPr lang="ko-KR" altLang="en-US" sz="1600" b="0" i="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요소에 이벤트가 발생할 경우</a:t>
                      </a:r>
                      <a:endParaRPr lang="en-US" altLang="ko-KR" sz="1600" b="0" i="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600" b="0" i="0" dirty="0">
                          <a:solidFill>
                            <a:srgbClr val="4EF2FF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부모 요소로 올라가며 차례대로 이벤트가 전파</a:t>
                      </a:r>
                      <a:r>
                        <a:rPr lang="ko-KR" altLang="en-US" sz="1600" b="0" i="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되는 흐름</a:t>
                      </a:r>
                      <a:endParaRPr lang="en-US" altLang="ko-KR" sz="1600" b="0" i="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endParaRPr lang="en-US" altLang="ko-KR" sz="1600" b="0" i="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600" b="1" i="0" dirty="0">
                          <a:solidFill>
                            <a:srgbClr val="4EF2FF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대부분 이벤트의 기본 동작</a:t>
                      </a:r>
                      <a:r>
                        <a:rPr lang="en-US" altLang="ko-KR" sz="1600" b="1" i="0" dirty="0">
                          <a:solidFill>
                            <a:srgbClr val="4EF2FF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:</a:t>
                      </a:r>
                      <a:r>
                        <a:rPr lang="ko-KR" altLang="en-US" sz="1600" b="1" i="0" dirty="0">
                          <a:solidFill>
                            <a:srgbClr val="4EF2FF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</a:t>
                      </a:r>
                      <a:r>
                        <a:rPr lang="ko-KR" altLang="en-US" sz="1600" b="1" i="0" dirty="0" err="1">
                          <a:solidFill>
                            <a:srgbClr val="4EF2FF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버블링</a:t>
                      </a:r>
                      <a:endParaRPr lang="en-US" altLang="ko-KR" sz="1600" b="1" i="0" dirty="0">
                        <a:solidFill>
                          <a:srgbClr val="4EF2FF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endParaRPr lang="en-US" altLang="ko-KR" sz="1600" b="0" i="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endParaRPr lang="en-US" altLang="ko-Kore-KR" sz="1600" b="0" i="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endParaRPr lang="en-US" altLang="ko-Kore-KR" sz="1600" b="1" i="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endParaRPr lang="en-US" altLang="ko-Kore-KR" sz="1600" b="1" i="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endParaRPr lang="en-US" altLang="ko-Kore-KR" sz="1600" b="1" i="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endParaRPr lang="ko-Kore-KR" altLang="en-US" sz="1600" b="1" i="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209160" marR="209160" marT="101160" marB="1011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EF2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E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E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DOM </a:t>
                      </a:r>
                      <a:r>
                        <a:rPr kumimoji="0" lang="ko-KR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요소에 이벤트가 발생할 경우</a:t>
                      </a:r>
                      <a:endParaRPr kumimoji="0" lang="en-US" altLang="ko-KR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EF2FF"/>
                          </a:solidFill>
                          <a:effectLst/>
                          <a:uLnTx/>
                          <a:uFillTx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가장 상위의 부모 요소부터 자식 요소로 내려가며 </a:t>
                      </a:r>
                      <a:endParaRPr kumimoji="0" lang="en-US" altLang="ko-KR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EF2FF"/>
                        </a:solidFill>
                        <a:effectLst/>
                        <a:uLnTx/>
                        <a:uFillTx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EF2FF"/>
                          </a:solidFill>
                          <a:effectLst/>
                          <a:uLnTx/>
                          <a:uFillTx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이벤트가 전파</a:t>
                      </a:r>
                      <a:r>
                        <a:rPr kumimoji="0" lang="ko-KR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되는 흐름</a:t>
                      </a:r>
                      <a:endParaRPr kumimoji="0" lang="en-US" altLang="ko-KR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ore-KR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ore-KR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ore-KR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ore-KR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endParaRPr lang="ko-Kore-KR" altLang="en-US" sz="160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209160" marR="209160" marT="101160" marB="101160" anchor="ctr">
                    <a:lnL w="12700" cap="flat" cmpd="sng" algn="ctr">
                      <a:solidFill>
                        <a:srgbClr val="4EF2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E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E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509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9631666"/>
                  </a:ext>
                </a:extLst>
              </a:tr>
            </a:tbl>
          </a:graphicData>
        </a:graphic>
      </p:graphicFrame>
      <p:pic>
        <p:nvPicPr>
          <p:cNvPr id="12" name="그림 11">
            <a:extLst>
              <a:ext uri="{FF2B5EF4-FFF2-40B4-BE49-F238E27FC236}">
                <a16:creationId xmlns:a16="http://schemas.microsoft.com/office/drawing/2014/main" id="{43A4A5D1-37DC-BD79-D6D7-EE3A797FAC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4854" y="4171883"/>
            <a:ext cx="4785658" cy="166492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5B2B799-F6E9-881A-EA2C-638CEE5777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4672" y="4171883"/>
            <a:ext cx="4785658" cy="1664926"/>
          </a:xfrm>
          <a:prstGeom prst="rect">
            <a:avLst/>
          </a:prstGeom>
        </p:spPr>
      </p:pic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8452B100-5B7B-92A0-4E5E-778A99D56D03}"/>
              </a:ext>
            </a:extLst>
          </p:cNvPr>
          <p:cNvSpPr/>
          <p:nvPr/>
        </p:nvSpPr>
        <p:spPr>
          <a:xfrm>
            <a:off x="6630812" y="5107517"/>
            <a:ext cx="722096" cy="228054"/>
          </a:xfrm>
          <a:prstGeom prst="roundRect">
            <a:avLst>
              <a:gd name="adj" fmla="val 7206"/>
            </a:avLst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909494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BB2E6D-26F3-B05C-71E3-2CAAC7502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3421"/>
            <a:ext cx="10515600" cy="668545"/>
          </a:xfrm>
        </p:spPr>
        <p:txBody>
          <a:bodyPr>
            <a:normAutofit/>
          </a:bodyPr>
          <a:lstStyle/>
          <a:p>
            <a:r>
              <a:rPr kumimoji="1" lang="en-US" altLang="ko-KR" sz="3000" b="1" dirty="0">
                <a:solidFill>
                  <a:prstClr val="whit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Event Bubbling</a:t>
            </a:r>
            <a:r>
              <a:rPr kumimoji="1" lang="ko-KR" altLang="en-US" sz="3000" b="1" dirty="0">
                <a:solidFill>
                  <a:prstClr val="whit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kumimoji="1" lang="en-US" altLang="ko-KR" sz="3000" b="1" dirty="0">
                <a:solidFill>
                  <a:prstClr val="whit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vs Capturing</a:t>
            </a:r>
            <a:endParaRPr kumimoji="1" lang="ko-KR" altLang="en-US" sz="1600" dirty="0">
              <a:solidFill>
                <a:schemeClr val="bg1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pic>
        <p:nvPicPr>
          <p:cNvPr id="1026" name="Picture 2" descr="JavaScript DOM Level 2 Event">
            <a:extLst>
              <a:ext uri="{FF2B5EF4-FFF2-40B4-BE49-F238E27FC236}">
                <a16:creationId xmlns:a16="http://schemas.microsoft.com/office/drawing/2014/main" id="{167AAC62-D8C1-F5D1-B3D2-4E953BAC33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8935" y="1616089"/>
            <a:ext cx="4090312" cy="3632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341DB64-C35E-BD29-2EEB-9CC99496EE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1260990"/>
            <a:ext cx="4090312" cy="4336020"/>
          </a:xfrm>
          <a:prstGeom prst="rect">
            <a:avLst/>
          </a:prstGeom>
        </p:spPr>
      </p:pic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9CDBD316-6123-DEBE-C2DA-20964971866F}"/>
              </a:ext>
            </a:extLst>
          </p:cNvPr>
          <p:cNvSpPr/>
          <p:nvPr/>
        </p:nvSpPr>
        <p:spPr>
          <a:xfrm>
            <a:off x="1600334" y="5659005"/>
            <a:ext cx="8857919" cy="735488"/>
          </a:xfrm>
          <a:prstGeom prst="roundRect">
            <a:avLst>
              <a:gd name="adj" fmla="val 9312"/>
            </a:avLst>
          </a:prstGeom>
          <a:solidFill>
            <a:srgbClr val="6E07F3">
              <a:alpha val="40000"/>
            </a:srgb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36000" rtlCol="0" anchor="ctr" anchorCtr="0"/>
          <a:lstStyle/>
          <a:p>
            <a:pPr algn="ctr">
              <a:lnSpc>
                <a:spcPct val="130000"/>
              </a:lnSpc>
            </a:pPr>
            <a:r>
              <a:rPr kumimoji="1" lang="ko-KR" altLang="en-US" sz="1600" b="1" dirty="0">
                <a:solidFill>
                  <a:srgbClr val="4EF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위 코드를 작성하고 </a:t>
            </a:r>
            <a:r>
              <a:rPr kumimoji="1" lang="en-US" altLang="ko-KR" sz="1600" b="1" dirty="0" err="1">
                <a:solidFill>
                  <a:srgbClr val="EFF9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stopPropagation</a:t>
            </a:r>
            <a:r>
              <a:rPr kumimoji="1" lang="en-US" altLang="ko-KR" sz="1600" b="1" dirty="0">
                <a:solidFill>
                  <a:srgbClr val="EFF9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(),</a:t>
            </a:r>
            <a:r>
              <a:rPr kumimoji="1" lang="ko-KR" altLang="en-US" sz="1600" b="1" dirty="0">
                <a:solidFill>
                  <a:srgbClr val="EFF9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kumimoji="1" lang="en-US" altLang="ko-KR" sz="1600" b="1" dirty="0" err="1">
                <a:solidFill>
                  <a:srgbClr val="EFF9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preventDefault</a:t>
            </a:r>
            <a:r>
              <a:rPr kumimoji="1" lang="en-US" altLang="ko-KR" sz="1600" b="1" dirty="0">
                <a:solidFill>
                  <a:srgbClr val="EFF9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()</a:t>
            </a:r>
            <a:r>
              <a:rPr kumimoji="1" lang="ko-KR" altLang="en-US" sz="1600" b="1" dirty="0">
                <a:solidFill>
                  <a:srgbClr val="EFF9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의 차이점</a:t>
            </a:r>
            <a:r>
              <a:rPr kumimoji="1" lang="ko-KR" altLang="en-US" sz="1600" b="1" dirty="0">
                <a:solidFill>
                  <a:srgbClr val="4EF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을 알아보자</a:t>
            </a:r>
            <a:endParaRPr kumimoji="1" lang="en-US" altLang="ko-KR" sz="1600" b="1" dirty="0">
              <a:solidFill>
                <a:srgbClr val="4EF2FF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6705CA00-44EF-9915-E573-5C60BB70001F}"/>
              </a:ext>
            </a:extLst>
          </p:cNvPr>
          <p:cNvSpPr/>
          <p:nvPr/>
        </p:nvSpPr>
        <p:spPr>
          <a:xfrm>
            <a:off x="6536543" y="4110529"/>
            <a:ext cx="1523375" cy="310644"/>
          </a:xfrm>
          <a:prstGeom prst="roundRect">
            <a:avLst>
              <a:gd name="adj" fmla="val 7206"/>
            </a:avLst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5D5AC184-528E-6A30-B80F-85EE1AF572EE}"/>
              </a:ext>
            </a:extLst>
          </p:cNvPr>
          <p:cNvSpPr/>
          <p:nvPr/>
        </p:nvSpPr>
        <p:spPr>
          <a:xfrm>
            <a:off x="6517689" y="4808112"/>
            <a:ext cx="1523375" cy="310644"/>
          </a:xfrm>
          <a:prstGeom prst="roundRect">
            <a:avLst>
              <a:gd name="adj" fmla="val 7206"/>
            </a:avLst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083466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BB2E6D-26F3-B05C-71E3-2CAAC7502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06408"/>
            <a:ext cx="10515600" cy="872863"/>
          </a:xfrm>
        </p:spPr>
        <p:txBody>
          <a:bodyPr anchor="t">
            <a:noAutofit/>
          </a:bodyPr>
          <a:lstStyle/>
          <a:p>
            <a:pPr algn="ctr"/>
            <a:r>
              <a:rPr kumimoji="1" lang="ko-KR" altLang="en-US" sz="4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리액트</a:t>
            </a:r>
            <a:r>
              <a:rPr kumimoji="1" lang="ko-KR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기초</a:t>
            </a:r>
            <a:endParaRPr kumimoji="1" lang="ko-KR" altLang="en-US" sz="4000" b="1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32EAB3-4347-16DD-4D12-6504CEAF82DB}"/>
              </a:ext>
            </a:extLst>
          </p:cNvPr>
          <p:cNvSpPr txBox="1"/>
          <p:nvPr/>
        </p:nvSpPr>
        <p:spPr>
          <a:xfrm>
            <a:off x="927904" y="2297805"/>
            <a:ext cx="10336192" cy="21414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-</a:t>
            </a: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kumimoji="1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DOM </a:t>
            </a: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이벤트</a:t>
            </a:r>
            <a:endParaRPr kumimoji="1" lang="en-US" altLang="ko-KR" sz="3600" b="1" u="none" strike="noStrike" kern="1200" cap="none" spc="0" normalizeH="0" baseline="0" noProof="0" dirty="0">
              <a:ln>
                <a:noFill/>
              </a:ln>
              <a:solidFill>
                <a:srgbClr val="4EF2FF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600" b="1" u="none" strike="noStrike" kern="1200" cap="none" spc="0" normalizeH="0" baseline="0" noProof="0" dirty="0">
                <a:ln>
                  <a:noFill/>
                </a:ln>
                <a:solidFill>
                  <a:srgbClr val="4EF2FF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-</a:t>
            </a:r>
            <a:r>
              <a:rPr kumimoji="1" lang="ko-KR" altLang="en-US" sz="3600" b="1" u="none" strike="noStrike" kern="1200" cap="none" spc="0" normalizeH="0" baseline="0" noProof="0" dirty="0">
                <a:ln>
                  <a:noFill/>
                </a:ln>
                <a:solidFill>
                  <a:srgbClr val="4EF2FF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kumimoji="1" lang="ko-KR" altLang="en-US" sz="3600" b="1" dirty="0">
                <a:solidFill>
                  <a:srgbClr val="4EF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컴포넌트 생성</a:t>
            </a:r>
            <a:endParaRPr kumimoji="1" lang="en-US" altLang="ko-KR" sz="3600" b="1" u="none" strike="noStrike" kern="1200" cap="none" spc="0" normalizeH="0" baseline="0" noProof="0" dirty="0">
              <a:ln>
                <a:noFill/>
              </a:ln>
              <a:solidFill>
                <a:srgbClr val="4EF2FF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-</a:t>
            </a: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kumimoji="1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S</a:t>
            </a:r>
            <a:r>
              <a:rPr kumimoji="1" lang="en-US" altLang="ko-KR" sz="2800" dirty="0" err="1">
                <a:solidFill>
                  <a:prstClr val="white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tate</a:t>
            </a:r>
            <a:r>
              <a:rPr kumimoji="1" lang="en-US" altLang="ko-KR" sz="2800" dirty="0">
                <a:solidFill>
                  <a:prstClr val="white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, Props, Children</a:t>
            </a:r>
          </a:p>
        </p:txBody>
      </p:sp>
    </p:spTree>
    <p:extLst>
      <p:ext uri="{BB962C8B-B14F-4D97-AF65-F5344CB8AC3E}">
        <p14:creationId xmlns:p14="http://schemas.microsoft.com/office/powerpoint/2010/main" val="21406510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BB2E6D-26F3-B05C-71E3-2CAAC7502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3421"/>
            <a:ext cx="10515600" cy="668545"/>
          </a:xfrm>
        </p:spPr>
        <p:txBody>
          <a:bodyPr>
            <a:normAutofit/>
          </a:bodyPr>
          <a:lstStyle/>
          <a:p>
            <a:r>
              <a:rPr kumimoji="1" lang="ko-KR" altLang="en-US" sz="3000" b="1" dirty="0" err="1">
                <a:solidFill>
                  <a:prstClr val="whit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리액트</a:t>
            </a:r>
            <a:r>
              <a:rPr kumimoji="1" lang="en-US" altLang="ko-KR" sz="3000" b="1" dirty="0">
                <a:solidFill>
                  <a:prstClr val="whit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? </a:t>
            </a:r>
            <a:r>
              <a:rPr kumimoji="1" lang="en-US" altLang="ko-KR" sz="3000" b="1" dirty="0">
                <a:solidFill>
                  <a:srgbClr val="4EF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</a:t>
            </a:r>
            <a:r>
              <a:rPr kumimoji="1" lang="en-US" altLang="ko-KR" sz="3000" b="1" dirty="0">
                <a:solidFill>
                  <a:srgbClr val="4EF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kumimoji="1" lang="en-US" altLang="ko-KR" sz="3000" b="1" dirty="0" err="1">
                <a:solidFill>
                  <a:srgbClr val="4EF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react.dev</a:t>
            </a:r>
            <a:r>
              <a:rPr kumimoji="1" lang="en-US" altLang="ko-KR" sz="3000" b="1" dirty="0">
                <a:solidFill>
                  <a:srgbClr val="4EF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kumimoji="1" lang="en-US" altLang="ko-KR" sz="3000" b="1" dirty="0">
                <a:solidFill>
                  <a:srgbClr val="4EF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</a:t>
            </a:r>
            <a:endParaRPr kumimoji="1" lang="ko-KR" altLang="en-US" sz="1600" dirty="0">
              <a:solidFill>
                <a:srgbClr val="4EF2FF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pic>
        <p:nvPicPr>
          <p:cNvPr id="52" name="그림 51">
            <a:extLst>
              <a:ext uri="{FF2B5EF4-FFF2-40B4-BE49-F238E27FC236}">
                <a16:creationId xmlns:a16="http://schemas.microsoft.com/office/drawing/2014/main" id="{2144AA33-08D4-391B-0572-4F1E5239E4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9800" y="3019477"/>
            <a:ext cx="7772400" cy="3015993"/>
          </a:xfrm>
          <a:prstGeom prst="rect">
            <a:avLst/>
          </a:prstGeom>
        </p:spPr>
      </p:pic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B53DEAFA-9DC2-4D64-DF46-161D659A1B39}"/>
              </a:ext>
            </a:extLst>
          </p:cNvPr>
          <p:cNvSpPr/>
          <p:nvPr/>
        </p:nvSpPr>
        <p:spPr>
          <a:xfrm>
            <a:off x="945875" y="1518065"/>
            <a:ext cx="10085540" cy="1130867"/>
          </a:xfrm>
          <a:prstGeom prst="roundRect">
            <a:avLst>
              <a:gd name="adj" fmla="val 5724"/>
            </a:avLst>
          </a:prstGeom>
          <a:solidFill>
            <a:srgbClr val="FFFFFF">
              <a:alpha val="5098"/>
            </a:srgbClr>
          </a:solidFill>
          <a:ln w="28575">
            <a:solidFill>
              <a:srgbClr val="4EF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144000" rtlCol="0" anchor="t" anchorCtr="0"/>
          <a:lstStyle/>
          <a:p>
            <a:pPr>
              <a:lnSpc>
                <a:spcPct val="130000"/>
              </a:lnSpc>
            </a:pPr>
            <a:r>
              <a:rPr kumimoji="1" lang="ko-KR" altLang="en-US" sz="2000" b="1" dirty="0">
                <a:solidFill>
                  <a:srgbClr val="4EF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사용자 인터페이스 렌더링을 위한 자바스크립트 라이브러리</a:t>
            </a:r>
            <a:endParaRPr kumimoji="1" lang="en-US" altLang="ko-KR" sz="2000" b="1" dirty="0">
              <a:solidFill>
                <a:srgbClr val="4EF2FF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>
              <a:lnSpc>
                <a:spcPct val="130000"/>
              </a:lnSpc>
            </a:pPr>
            <a:r>
              <a:rPr kumimoji="1" lang="ko-KR" altLang="en-US" sz="2000" b="1" dirty="0">
                <a:solidFill>
                  <a:srgbClr val="4EF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재사용 가능한 컴포넌트의 결합으로 유지보수가 용이한 애플리케이션을 개발하는 데 도움을 줌</a:t>
            </a:r>
            <a:endParaRPr kumimoji="1" lang="en-US" altLang="ko-KR" sz="2000" b="1" dirty="0">
              <a:solidFill>
                <a:srgbClr val="4EF2FF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>
              <a:lnSpc>
                <a:spcPct val="130000"/>
              </a:lnSpc>
            </a:pPr>
            <a:endParaRPr kumimoji="1" lang="en-US" altLang="ko-KR" sz="2000" b="1" dirty="0">
              <a:solidFill>
                <a:srgbClr val="4EF2FF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471216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10">
            <a:extLst>
              <a:ext uri="{FF2B5EF4-FFF2-40B4-BE49-F238E27FC236}">
                <a16:creationId xmlns:a16="http://schemas.microsoft.com/office/drawing/2014/main" id="{F7B94B8D-A1DD-D008-F3F1-301D0E7C28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3894393"/>
              </p:ext>
            </p:extLst>
          </p:nvPr>
        </p:nvGraphicFramePr>
        <p:xfrm>
          <a:off x="945875" y="2632110"/>
          <a:ext cx="10085540" cy="3662959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5049572">
                  <a:extLst>
                    <a:ext uri="{9D8B030D-6E8A-4147-A177-3AD203B41FA5}">
                      <a16:colId xmlns:a16="http://schemas.microsoft.com/office/drawing/2014/main" val="140611739"/>
                    </a:ext>
                  </a:extLst>
                </a:gridCol>
                <a:gridCol w="5035968">
                  <a:extLst>
                    <a:ext uri="{9D8B030D-6E8A-4147-A177-3AD203B41FA5}">
                      <a16:colId xmlns:a16="http://schemas.microsoft.com/office/drawing/2014/main" val="2750068806"/>
                    </a:ext>
                  </a:extLst>
                </a:gridCol>
              </a:tblGrid>
              <a:tr h="53455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ore-KR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JSX</a:t>
                      </a:r>
                      <a:r>
                        <a:rPr kumimoji="1" lang="ko-KR" altLang="en-US" sz="18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를</a:t>
                      </a:r>
                      <a:r>
                        <a:rPr kumimoji="1" lang="ko-KR" alt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안 쓰면</a:t>
                      </a:r>
                      <a:r>
                        <a:rPr kumimoji="1" lang="en-US" altLang="ko-KR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?</a:t>
                      </a:r>
                      <a:endParaRPr lang="ko-Kore-KR" altLang="en-US" sz="180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EF2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E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E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JSX</a:t>
                      </a:r>
                      <a:r>
                        <a:rPr lang="ko-Kore-KR" altLang="en-US" sz="180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를</a:t>
                      </a:r>
                      <a:r>
                        <a:rPr lang="ko-KR" altLang="en-US" sz="180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쓰면</a:t>
                      </a:r>
                      <a:r>
                        <a:rPr lang="en-US" altLang="ko-KR" sz="180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?</a:t>
                      </a:r>
                      <a:endParaRPr lang="ko-Kore-KR" altLang="en-US" sz="180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EF2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E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E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5582838"/>
                  </a:ext>
                </a:extLst>
              </a:tr>
              <a:tr h="534559">
                <a:tc>
                  <a:txBody>
                    <a:bodyPr/>
                    <a:lstStyle/>
                    <a:p>
                      <a:pPr algn="ctr"/>
                      <a:endParaRPr lang="en-US" altLang="ko-Kore-KR" sz="1600" b="0" i="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  <a:p>
                      <a:pPr algn="ctr"/>
                      <a:r>
                        <a:rPr lang="en-US" altLang="ko-Kore-KR" sz="1600" b="0" i="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HTML</a:t>
                      </a:r>
                      <a:r>
                        <a:rPr lang="ko-KR" altLang="en-US" sz="1600" b="0" i="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과 자바스크립트를 </a:t>
                      </a:r>
                      <a:r>
                        <a:rPr lang="ko-KR" altLang="en-US" sz="1600" b="0" i="0" dirty="0">
                          <a:solidFill>
                            <a:srgbClr val="4EF2FF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따로 작성</a:t>
                      </a:r>
                      <a:r>
                        <a:rPr lang="ko-KR" altLang="en-US" sz="1600" b="0" i="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해야 한다</a:t>
                      </a:r>
                      <a:r>
                        <a:rPr lang="en-US" altLang="ko-KR" sz="1600" b="0" i="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</a:t>
                      </a:r>
                    </a:p>
                    <a:p>
                      <a:pPr algn="ctr"/>
                      <a:endParaRPr lang="en-US" altLang="ko-Kore-KR" sz="1600" b="0" i="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  <a:p>
                      <a:pPr algn="ctr"/>
                      <a:endParaRPr lang="en-US" altLang="ko-Kore-KR" sz="1600" b="1" i="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  <a:p>
                      <a:pPr algn="ctr"/>
                      <a:endParaRPr lang="en-US" altLang="ko-Kore-KR" sz="1600" b="1" i="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  <a:p>
                      <a:pPr algn="ctr"/>
                      <a:endParaRPr lang="en-US" altLang="ko-Kore-KR" sz="1600" b="1" i="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  <a:p>
                      <a:pPr algn="ctr"/>
                      <a:endParaRPr lang="en-US" altLang="ko-Kore-KR" sz="1600" b="1" i="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  <a:p>
                      <a:pPr algn="ctr"/>
                      <a:endParaRPr lang="en-US" altLang="ko-Kore-KR" sz="1600" b="1" i="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  <a:p>
                      <a:pPr algn="ctr"/>
                      <a:endParaRPr lang="en-US" altLang="ko-Kore-KR" sz="1600" b="1" i="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  <a:p>
                      <a:pPr algn="ctr"/>
                      <a:endParaRPr lang="en-US" altLang="ko-Kore-KR" sz="1600" b="1" i="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  <a:p>
                      <a:pPr algn="ctr"/>
                      <a:endParaRPr lang="en-US" altLang="ko-Kore-KR" sz="1600" b="1" i="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  <a:p>
                      <a:pPr algn="ctr"/>
                      <a:endParaRPr lang="ko-Kore-KR" altLang="en-US" sz="1600" b="1" i="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209160" marR="209160" marT="101160" marB="1011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EF2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E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E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렌더링 로직과 </a:t>
                      </a:r>
                      <a:r>
                        <a:rPr kumimoji="0" lang="en-US" altLang="ko-KR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HTML</a:t>
                      </a:r>
                      <a:r>
                        <a:rPr kumimoji="0" lang="ko-KR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마크업을 </a:t>
                      </a:r>
                      <a:r>
                        <a:rPr kumimoji="0" lang="ko-KR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EF2FF"/>
                          </a:solidFill>
                          <a:effectLst/>
                          <a:uLnTx/>
                          <a:uFillTx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한 곳에 작성</a:t>
                      </a:r>
                      <a:r>
                        <a:rPr kumimoji="0" lang="ko-KR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할 수 있다</a:t>
                      </a:r>
                      <a:r>
                        <a:rPr kumimoji="0" lang="en-US" altLang="ko-KR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ore-KR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ore-KR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ore-KR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ore-KR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ore-KR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ore-KR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ore-KR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ore-KR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ore-KR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  <a:p>
                      <a:pPr algn="ctr"/>
                      <a:endParaRPr lang="ko-Kore-KR" altLang="en-US" sz="160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209160" marR="209160" marT="101160" marB="101160" anchor="ctr">
                    <a:lnL w="12700" cap="flat" cmpd="sng" algn="ctr">
                      <a:solidFill>
                        <a:srgbClr val="4EF2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E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E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509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9631666"/>
                  </a:ext>
                </a:extLst>
              </a:tr>
            </a:tbl>
          </a:graphicData>
        </a:graphic>
      </p:graphicFrame>
      <p:sp>
        <p:nvSpPr>
          <p:cNvPr id="2" name="제목 1">
            <a:extLst>
              <a:ext uri="{FF2B5EF4-FFF2-40B4-BE49-F238E27FC236}">
                <a16:creationId xmlns:a16="http://schemas.microsoft.com/office/drawing/2014/main" id="{7DBB2E6D-26F3-B05C-71E3-2CAAC7502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3421"/>
            <a:ext cx="10515600" cy="668545"/>
          </a:xfrm>
        </p:spPr>
        <p:txBody>
          <a:bodyPr>
            <a:normAutofit/>
          </a:bodyPr>
          <a:lstStyle/>
          <a:p>
            <a:r>
              <a:rPr kumimoji="1" lang="en-US" altLang="ko-KR" sz="3000" b="1" dirty="0">
                <a:solidFill>
                  <a:prstClr val="whit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JSX?</a:t>
            </a:r>
            <a:r>
              <a:rPr kumimoji="1" lang="ko-KR" altLang="en-US" sz="3000" b="1" dirty="0">
                <a:solidFill>
                  <a:prstClr val="whit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kumimoji="1" lang="en-US" altLang="ko-KR" sz="1600" b="1" dirty="0" err="1">
                <a:solidFill>
                  <a:srgbClr val="FFFF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J</a:t>
            </a:r>
            <a:r>
              <a:rPr kumimoji="1" lang="en-US" altLang="ko-KR" sz="1600" b="1" dirty="0" err="1">
                <a:solidFill>
                  <a:srgbClr val="4EF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ava</a:t>
            </a:r>
            <a:r>
              <a:rPr kumimoji="1" lang="en-US" altLang="ko-KR" sz="1600" b="1" dirty="0" err="1">
                <a:solidFill>
                  <a:srgbClr val="FFFF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</a:t>
            </a:r>
            <a:r>
              <a:rPr kumimoji="1" lang="en-US" altLang="ko-KR" sz="1600" b="1" dirty="0" err="1">
                <a:solidFill>
                  <a:srgbClr val="4EF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cript</a:t>
            </a:r>
            <a:r>
              <a:rPr kumimoji="1" lang="en-US" altLang="ko-KR" sz="1600" b="1" dirty="0">
                <a:solidFill>
                  <a:srgbClr val="4EF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+ </a:t>
            </a:r>
            <a:r>
              <a:rPr kumimoji="1" lang="en-US" altLang="ko-KR" sz="1600" b="1" dirty="0">
                <a:solidFill>
                  <a:srgbClr val="FFFF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X</a:t>
            </a:r>
            <a:r>
              <a:rPr kumimoji="1" lang="en-US" altLang="ko-KR" sz="1600" b="1" dirty="0">
                <a:solidFill>
                  <a:srgbClr val="4EF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ML</a:t>
            </a:r>
            <a:endParaRPr kumimoji="1" lang="ko-KR" altLang="en-US" sz="1600" dirty="0">
              <a:solidFill>
                <a:schemeClr val="bg1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1D867A7D-DD4B-BBBC-7535-A87B3E3A1057}"/>
              </a:ext>
            </a:extLst>
          </p:cNvPr>
          <p:cNvSpPr/>
          <p:nvPr/>
        </p:nvSpPr>
        <p:spPr>
          <a:xfrm>
            <a:off x="945875" y="1518065"/>
            <a:ext cx="10085540" cy="763222"/>
          </a:xfrm>
          <a:prstGeom prst="roundRect">
            <a:avLst>
              <a:gd name="adj" fmla="val 5724"/>
            </a:avLst>
          </a:prstGeom>
          <a:solidFill>
            <a:srgbClr val="FFFFFF">
              <a:alpha val="5098"/>
            </a:srgbClr>
          </a:solidFill>
          <a:ln w="28575">
            <a:solidFill>
              <a:srgbClr val="4EF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144000" rtlCol="0" anchor="t" anchorCtr="0"/>
          <a:lstStyle/>
          <a:p>
            <a:pPr>
              <a:lnSpc>
                <a:spcPct val="130000"/>
              </a:lnSpc>
            </a:pPr>
            <a:r>
              <a:rPr kumimoji="1" lang="ko-KR" altLang="en-US" sz="2000" b="1" dirty="0">
                <a:solidFill>
                  <a:srgbClr val="4EF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자바스크립트 파일 안에서 </a:t>
            </a:r>
            <a:r>
              <a:rPr kumimoji="1" lang="en-US" altLang="ko-KR" sz="2000" b="1" dirty="0">
                <a:solidFill>
                  <a:srgbClr val="4EF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HTML</a:t>
            </a:r>
            <a:r>
              <a:rPr kumimoji="1" lang="ko-KR" altLang="en-US" sz="2000" b="1" dirty="0">
                <a:solidFill>
                  <a:srgbClr val="4EF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과 유사한 마크업을 작성할 수 있는 구문 확장</a:t>
            </a:r>
            <a:r>
              <a:rPr kumimoji="1" lang="en-US" altLang="ko-KR" sz="2000" b="1" dirty="0">
                <a:solidFill>
                  <a:srgbClr val="4EF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</a:t>
            </a:r>
            <a:r>
              <a:rPr kumimoji="1" lang="ko-KR" altLang="en-US" sz="2000" b="1" dirty="0">
                <a:solidFill>
                  <a:srgbClr val="4EF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문법</a:t>
            </a:r>
            <a:r>
              <a:rPr kumimoji="1" lang="en-US" altLang="ko-KR" sz="2000" b="1" dirty="0">
                <a:solidFill>
                  <a:srgbClr val="4EF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</a:t>
            </a:r>
          </a:p>
          <a:p>
            <a:pPr>
              <a:lnSpc>
                <a:spcPct val="130000"/>
              </a:lnSpc>
            </a:pPr>
            <a:endParaRPr kumimoji="1" lang="en-US" altLang="ko-KR" sz="2000" b="1" dirty="0">
              <a:solidFill>
                <a:srgbClr val="4EF2FF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DB1A916-53A4-BC74-2711-6A004E9368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8997" y="4076160"/>
            <a:ext cx="4788681" cy="195366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CDB7BAD-47F8-BECD-B990-4260684763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3431" y="4004530"/>
            <a:ext cx="4123953" cy="209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1249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BB2E6D-26F3-B05C-71E3-2CAAC7502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3421"/>
            <a:ext cx="10515600" cy="668545"/>
          </a:xfrm>
        </p:spPr>
        <p:txBody>
          <a:bodyPr>
            <a:normAutofit/>
          </a:bodyPr>
          <a:lstStyle/>
          <a:p>
            <a:r>
              <a:rPr kumimoji="1" lang="en-US" altLang="ko-KR" sz="3000" b="1" dirty="0">
                <a:solidFill>
                  <a:prstClr val="whit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JSX</a:t>
            </a:r>
            <a:r>
              <a:rPr kumimoji="1" lang="ko-KR" altLang="en-US" sz="3000" b="1" dirty="0" err="1">
                <a:solidFill>
                  <a:prstClr val="whit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를</a:t>
            </a:r>
            <a:r>
              <a:rPr kumimoji="1" lang="ko-KR" altLang="en-US" sz="3000" b="1" dirty="0">
                <a:solidFill>
                  <a:prstClr val="whit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사용한 컴포넌트 생성 규칙</a:t>
            </a:r>
            <a:endParaRPr kumimoji="1" lang="ko-KR" altLang="en-US" sz="1600" dirty="0">
              <a:solidFill>
                <a:schemeClr val="bg1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1D867A7D-DD4B-BBBC-7535-A87B3E3A1057}"/>
              </a:ext>
            </a:extLst>
          </p:cNvPr>
          <p:cNvSpPr/>
          <p:nvPr/>
        </p:nvSpPr>
        <p:spPr>
          <a:xfrm>
            <a:off x="945875" y="1518065"/>
            <a:ext cx="10085540" cy="763222"/>
          </a:xfrm>
          <a:prstGeom prst="roundRect">
            <a:avLst>
              <a:gd name="adj" fmla="val 5724"/>
            </a:avLst>
          </a:prstGeom>
          <a:solidFill>
            <a:srgbClr val="FFFFFF">
              <a:alpha val="5098"/>
            </a:srgbClr>
          </a:solidFill>
          <a:ln w="28575">
            <a:solidFill>
              <a:srgbClr val="4EF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144000" rtlCol="0" anchor="t" anchorCtr="0"/>
          <a:lstStyle/>
          <a:p>
            <a:pPr>
              <a:lnSpc>
                <a:spcPct val="130000"/>
              </a:lnSpc>
            </a:pPr>
            <a:r>
              <a:rPr kumimoji="1" lang="en-US" altLang="ko-KR" sz="2000" b="1" dirty="0">
                <a:solidFill>
                  <a:srgbClr val="4EF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1.</a:t>
            </a:r>
            <a:r>
              <a:rPr kumimoji="1" lang="ko-KR" altLang="en-US" sz="2000" b="1" dirty="0">
                <a:solidFill>
                  <a:srgbClr val="4EF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kumimoji="1" lang="en-US" altLang="ko-KR" sz="2000" b="1" dirty="0">
                <a:solidFill>
                  <a:srgbClr val="4EF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return</a:t>
            </a:r>
            <a:r>
              <a:rPr kumimoji="1" lang="ko-KR" altLang="en-US" sz="2000" b="1" dirty="0">
                <a:solidFill>
                  <a:srgbClr val="4EF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kumimoji="1" lang="en-US" altLang="ko-KR" sz="2000" b="1" dirty="0">
                <a:solidFill>
                  <a:srgbClr val="4EF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()</a:t>
            </a:r>
            <a:r>
              <a:rPr kumimoji="1" lang="ko-KR" altLang="en-US" sz="2000" b="1" dirty="0">
                <a:solidFill>
                  <a:srgbClr val="4EF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구문 안에는 반드시 하나의 감싸는 요소가 있어야 한다</a:t>
            </a:r>
            <a:r>
              <a:rPr kumimoji="1" lang="en-US" altLang="ko-KR" sz="2000" b="1" dirty="0">
                <a:solidFill>
                  <a:srgbClr val="4EF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  <a:r>
              <a:rPr kumimoji="1" lang="ko-KR" altLang="en-US" sz="2000" b="1" dirty="0">
                <a:solidFill>
                  <a:srgbClr val="4EF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kumimoji="1" lang="en-US" altLang="ko-KR" sz="2000" b="1" dirty="0">
                <a:solidFill>
                  <a:srgbClr val="4EF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</a:t>
            </a:r>
            <a:r>
              <a:rPr kumimoji="1" lang="ko-KR" altLang="en-US" sz="2000" b="1" dirty="0">
                <a:solidFill>
                  <a:srgbClr val="4EF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여러 개 ❌</a:t>
            </a:r>
            <a:r>
              <a:rPr kumimoji="1" lang="en-US" altLang="ko-KR" sz="2000" b="1" dirty="0">
                <a:solidFill>
                  <a:srgbClr val="4EF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kumimoji="1" lang="ko-KR" altLang="en-US" sz="2000" b="1" dirty="0">
                <a:solidFill>
                  <a:srgbClr val="4EF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한 개 👍</a:t>
            </a:r>
            <a:r>
              <a:rPr kumimoji="1" lang="en-US" altLang="ko-KR" sz="2000" b="1" dirty="0">
                <a:solidFill>
                  <a:srgbClr val="4EF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C7BE34-BE98-1B8A-6425-7426906F0ECD}"/>
              </a:ext>
            </a:extLst>
          </p:cNvPr>
          <p:cNvSpPr txBox="1"/>
          <p:nvPr/>
        </p:nvSpPr>
        <p:spPr>
          <a:xfrm>
            <a:off x="1053230" y="2477959"/>
            <a:ext cx="10085540" cy="11577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" altLang="ko-Kore-KR" sz="1600" dirty="0">
                <a:solidFill>
                  <a:prstClr val="white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JSX</a:t>
            </a:r>
            <a:r>
              <a:rPr kumimoji="1" lang="ko-KR" altLang="en-US" sz="1600" dirty="0">
                <a:solidFill>
                  <a:prstClr val="white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는 </a:t>
            </a:r>
            <a:r>
              <a:rPr kumimoji="1" lang="en" altLang="ko-Kore-KR" sz="1600" dirty="0">
                <a:solidFill>
                  <a:prstClr val="white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HTML</a:t>
            </a:r>
            <a:r>
              <a:rPr kumimoji="1" lang="ko-KR" altLang="en-US" sz="1600" dirty="0" err="1">
                <a:solidFill>
                  <a:prstClr val="white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처럼</a:t>
            </a:r>
            <a:r>
              <a:rPr kumimoji="1" lang="ko-KR" altLang="en-US" sz="1600" dirty="0">
                <a:solidFill>
                  <a:prstClr val="white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보이지만 내부적으로는 일반 자바스크립트</a:t>
            </a:r>
            <a:r>
              <a:rPr kumimoji="1" lang="en" altLang="ko-Kore-KR" sz="1600" dirty="0">
                <a:solidFill>
                  <a:prstClr val="white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kumimoji="1" lang="ko-KR" altLang="en-US" sz="1600" dirty="0">
                <a:solidFill>
                  <a:prstClr val="white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객체로 변환된다</a:t>
            </a:r>
            <a:r>
              <a:rPr kumimoji="1" lang="en-US" altLang="ko-KR" sz="1600" dirty="0">
                <a:solidFill>
                  <a:prstClr val="white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kumimoji="1" lang="ko-KR" altLang="en-US" sz="1600" dirty="0">
                <a:solidFill>
                  <a:prstClr val="white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함수에서 다수의 객체를 반환할 수 없기 때문에 </a:t>
            </a:r>
            <a:r>
              <a:rPr kumimoji="1" lang="en-US" altLang="ko-KR" sz="1600" dirty="0">
                <a:solidFill>
                  <a:prstClr val="white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JSX</a:t>
            </a:r>
            <a:r>
              <a:rPr kumimoji="1" lang="ko-KR" altLang="en-US" sz="1600" dirty="0">
                <a:solidFill>
                  <a:prstClr val="white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kumimoji="1" lang="en-US" altLang="ko-KR" sz="1600" dirty="0">
                <a:solidFill>
                  <a:prstClr val="white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return () </a:t>
            </a:r>
            <a:r>
              <a:rPr kumimoji="1" lang="ko-KR" altLang="en-US" sz="1600" dirty="0">
                <a:solidFill>
                  <a:prstClr val="white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구문 안에는 반드시 </a:t>
            </a:r>
            <a:r>
              <a:rPr kumimoji="1" lang="en-US" altLang="ko-KR" sz="1600" dirty="0">
                <a:solidFill>
                  <a:prstClr val="white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root </a:t>
            </a:r>
            <a:r>
              <a:rPr kumimoji="1" lang="ko-KR" altLang="en-US" sz="1600" dirty="0">
                <a:solidFill>
                  <a:prstClr val="white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요소만 존재해야 한다</a:t>
            </a:r>
            <a:r>
              <a:rPr kumimoji="1" lang="en-US" altLang="ko-KR" sz="1600" dirty="0">
                <a:solidFill>
                  <a:prstClr val="white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kumimoji="1" lang="ko-KR" altLang="en-US" sz="1600" dirty="0">
                <a:solidFill>
                  <a:prstClr val="white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굳이 </a:t>
            </a:r>
            <a:r>
              <a:rPr kumimoji="1" lang="en-US" altLang="ko-KR" sz="1600" dirty="0">
                <a:solidFill>
                  <a:prstClr val="white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root </a:t>
            </a:r>
            <a:r>
              <a:rPr kumimoji="1" lang="ko-KR" altLang="en-US" sz="1600" dirty="0">
                <a:solidFill>
                  <a:prstClr val="white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요소를 위해 의미 없는 태그를 사용하지 말고 </a:t>
            </a:r>
            <a:r>
              <a:rPr kumimoji="1" lang="en-US" altLang="ko-KR" sz="1600" dirty="0">
                <a:solidFill>
                  <a:srgbClr val="4EF2FF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&lt;&gt;</a:t>
            </a:r>
            <a:r>
              <a:rPr kumimoji="1" lang="ko-KR" altLang="en-US" sz="1600" dirty="0">
                <a:solidFill>
                  <a:srgbClr val="4EF2FF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kumimoji="1" lang="en-US" altLang="ko-KR" sz="1600" dirty="0">
                <a:solidFill>
                  <a:srgbClr val="4EF2FF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&lt;/&gt;</a:t>
            </a:r>
            <a:r>
              <a:rPr kumimoji="1" lang="ko-KR" altLang="en-US" sz="1600" dirty="0">
                <a:solidFill>
                  <a:srgbClr val="4EF2FF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빈 태그</a:t>
            </a:r>
            <a:r>
              <a:rPr kumimoji="1" lang="en-US" altLang="ko-KR" sz="1600" dirty="0">
                <a:solidFill>
                  <a:srgbClr val="4EF2FF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(</a:t>
            </a:r>
            <a:r>
              <a:rPr kumimoji="1" lang="en-US" altLang="ko-KR" sz="1600" dirty="0" err="1">
                <a:solidFill>
                  <a:srgbClr val="4EF2FF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React.Fragment</a:t>
            </a:r>
            <a:r>
              <a:rPr kumimoji="1" lang="en-US" altLang="ko-KR" sz="1600" dirty="0">
                <a:solidFill>
                  <a:srgbClr val="4EF2FF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)</a:t>
            </a:r>
            <a:r>
              <a:rPr kumimoji="1" lang="ko-KR" altLang="en-US" sz="1600" dirty="0">
                <a:solidFill>
                  <a:srgbClr val="4EF2FF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로 감싼다</a:t>
            </a:r>
            <a:r>
              <a:rPr kumimoji="1" lang="en-US" altLang="ko-KR" sz="1600" dirty="0">
                <a:solidFill>
                  <a:srgbClr val="4EF2FF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C9F7F33-847F-0088-D754-DDE252F304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2851" y="3892940"/>
            <a:ext cx="5064843" cy="207607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8B0A854-C485-40E1-A315-D0F2873863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7397" y="3892940"/>
            <a:ext cx="5143600" cy="2076071"/>
          </a:xfrm>
          <a:prstGeom prst="rect">
            <a:avLst/>
          </a:prstGeom>
        </p:spPr>
      </p:pic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C9A194BD-C864-AE4C-3540-7E501D9E9BC4}"/>
              </a:ext>
            </a:extLst>
          </p:cNvPr>
          <p:cNvSpPr/>
          <p:nvPr/>
        </p:nvSpPr>
        <p:spPr>
          <a:xfrm>
            <a:off x="1338606" y="3973786"/>
            <a:ext cx="9692809" cy="174008"/>
          </a:xfrm>
          <a:prstGeom prst="roundRect">
            <a:avLst>
              <a:gd name="adj" fmla="val 7206"/>
            </a:avLst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9BDA0D00-718A-CC8D-B979-165DE8676250}"/>
              </a:ext>
            </a:extLst>
          </p:cNvPr>
          <p:cNvSpPr/>
          <p:nvPr/>
        </p:nvSpPr>
        <p:spPr>
          <a:xfrm>
            <a:off x="1338606" y="5548062"/>
            <a:ext cx="9692809" cy="174008"/>
          </a:xfrm>
          <a:prstGeom prst="roundRect">
            <a:avLst>
              <a:gd name="adj" fmla="val 7206"/>
            </a:avLst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523623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BB2E6D-26F3-B05C-71E3-2CAAC7502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3421"/>
            <a:ext cx="10515600" cy="668545"/>
          </a:xfrm>
        </p:spPr>
        <p:txBody>
          <a:bodyPr>
            <a:normAutofit/>
          </a:bodyPr>
          <a:lstStyle/>
          <a:p>
            <a:r>
              <a:rPr kumimoji="1" lang="ko-KR" altLang="en-US" sz="3000" b="1" dirty="0">
                <a:solidFill>
                  <a:prstClr val="whit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컴포넌트 지향 개발이란</a:t>
            </a:r>
            <a:r>
              <a:rPr kumimoji="1" lang="en-US" altLang="ko-KR" sz="3000" b="1" dirty="0">
                <a:solidFill>
                  <a:prstClr val="whit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?</a:t>
            </a:r>
            <a:endParaRPr kumimoji="1" lang="ko-KR" altLang="en-US" sz="1600" dirty="0">
              <a:solidFill>
                <a:schemeClr val="bg1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F690290-CDC3-4647-9B05-09708DCB90E4}"/>
              </a:ext>
            </a:extLst>
          </p:cNvPr>
          <p:cNvSpPr/>
          <p:nvPr/>
        </p:nvSpPr>
        <p:spPr>
          <a:xfrm>
            <a:off x="945875" y="1518065"/>
            <a:ext cx="10085540" cy="768060"/>
          </a:xfrm>
          <a:prstGeom prst="roundRect">
            <a:avLst>
              <a:gd name="adj" fmla="val 9312"/>
            </a:avLst>
          </a:prstGeom>
          <a:solidFill>
            <a:srgbClr val="FFFFFF">
              <a:alpha val="5098"/>
            </a:srgbClr>
          </a:solidFill>
          <a:ln w="28575">
            <a:solidFill>
              <a:srgbClr val="4EF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144000" rtlCol="0" anchor="t" anchorCtr="0"/>
          <a:lstStyle/>
          <a:p>
            <a:pPr>
              <a:lnSpc>
                <a:spcPct val="130000"/>
              </a:lnSpc>
            </a:pPr>
            <a:r>
              <a:rPr kumimoji="1" lang="ko-KR" altLang="en-US" sz="2000" b="1" dirty="0">
                <a:solidFill>
                  <a:srgbClr val="4EF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컴포넌트 </a:t>
            </a:r>
            <a:r>
              <a:rPr kumimoji="1" lang="en-US" altLang="ko-KR" sz="2000" b="1" dirty="0">
                <a:solidFill>
                  <a:srgbClr val="4EF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=</a:t>
            </a:r>
            <a:r>
              <a:rPr kumimoji="1" lang="ko-KR" altLang="en-US" sz="2000" b="1" dirty="0">
                <a:solidFill>
                  <a:srgbClr val="4EF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재사용 가능한 부품</a:t>
            </a:r>
            <a:r>
              <a:rPr kumimoji="1" lang="en-US" altLang="ko-KR" sz="2000" b="1" dirty="0">
                <a:solidFill>
                  <a:srgbClr val="4EF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kumimoji="1" lang="ko-KR" altLang="en-US" sz="2000" b="1" dirty="0">
                <a:solidFill>
                  <a:srgbClr val="4EF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여러 컴포넌트를 조합하여 화면을 개발하는 접근 방식</a:t>
            </a:r>
            <a:endParaRPr kumimoji="1" lang="en-US" altLang="ko-KR" sz="2000" b="1" dirty="0">
              <a:solidFill>
                <a:srgbClr val="4EF2FF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B4F2EE78-4FDE-60BF-A6FD-E40A0BAD2198}"/>
              </a:ext>
            </a:extLst>
          </p:cNvPr>
          <p:cNvGrpSpPr/>
          <p:nvPr/>
        </p:nvGrpSpPr>
        <p:grpSpPr>
          <a:xfrm>
            <a:off x="2541396" y="2628138"/>
            <a:ext cx="1855436" cy="3478326"/>
            <a:chOff x="2381962" y="2971471"/>
            <a:chExt cx="1855436" cy="3478326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72FF613E-941F-3116-D0CF-FD6B8A201076}"/>
                </a:ext>
              </a:extLst>
            </p:cNvPr>
            <p:cNvGrpSpPr/>
            <p:nvPr/>
          </p:nvGrpSpPr>
          <p:grpSpPr>
            <a:xfrm>
              <a:off x="2700830" y="3151111"/>
              <a:ext cx="1536568" cy="482062"/>
              <a:chOff x="1140644" y="3139126"/>
              <a:chExt cx="1923068" cy="603317"/>
            </a:xfrm>
          </p:grpSpPr>
          <p:sp>
            <p:nvSpPr>
              <p:cNvPr id="4" name="모서리가 둥근 직사각형 3">
                <a:extLst>
                  <a:ext uri="{FF2B5EF4-FFF2-40B4-BE49-F238E27FC236}">
                    <a16:creationId xmlns:a16="http://schemas.microsoft.com/office/drawing/2014/main" id="{3E1EF436-9153-141C-4934-21B9C8335D2A}"/>
                  </a:ext>
                </a:extLst>
              </p:cNvPr>
              <p:cNvSpPr/>
              <p:nvPr/>
            </p:nvSpPr>
            <p:spPr>
              <a:xfrm>
                <a:off x="1140644" y="3139126"/>
                <a:ext cx="1923068" cy="113122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5" name="모서리가 둥근 직사각형 4">
                <a:extLst>
                  <a:ext uri="{FF2B5EF4-FFF2-40B4-BE49-F238E27FC236}">
                    <a16:creationId xmlns:a16="http://schemas.microsoft.com/office/drawing/2014/main" id="{8E09668E-AE95-153B-1BA4-9DF72B552BE4}"/>
                  </a:ext>
                </a:extLst>
              </p:cNvPr>
              <p:cNvSpPr/>
              <p:nvPr/>
            </p:nvSpPr>
            <p:spPr>
              <a:xfrm>
                <a:off x="1140644" y="3299382"/>
                <a:ext cx="1923068" cy="113122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6" name="모서리가 둥근 직사각형 5">
                <a:extLst>
                  <a:ext uri="{FF2B5EF4-FFF2-40B4-BE49-F238E27FC236}">
                    <a16:creationId xmlns:a16="http://schemas.microsoft.com/office/drawing/2014/main" id="{BA59DF6B-704C-7FE3-6DCA-079D85323B31}"/>
                  </a:ext>
                </a:extLst>
              </p:cNvPr>
              <p:cNvSpPr/>
              <p:nvPr/>
            </p:nvSpPr>
            <p:spPr>
              <a:xfrm>
                <a:off x="1140644" y="3459638"/>
                <a:ext cx="1923068" cy="113122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7" name="모서리가 둥근 직사각형 6">
                <a:extLst>
                  <a:ext uri="{FF2B5EF4-FFF2-40B4-BE49-F238E27FC236}">
                    <a16:creationId xmlns:a16="http://schemas.microsoft.com/office/drawing/2014/main" id="{EFC29E8D-3611-095C-6680-C932785DAD0F}"/>
                  </a:ext>
                </a:extLst>
              </p:cNvPr>
              <p:cNvSpPr/>
              <p:nvPr/>
            </p:nvSpPr>
            <p:spPr>
              <a:xfrm>
                <a:off x="1140644" y="3629321"/>
                <a:ext cx="1923068" cy="113122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sp>
          <p:nvSpPr>
            <p:cNvPr id="10" name="모서리가 둥근 직사각형 9">
              <a:extLst>
                <a:ext uri="{FF2B5EF4-FFF2-40B4-BE49-F238E27FC236}">
                  <a16:creationId xmlns:a16="http://schemas.microsoft.com/office/drawing/2014/main" id="{0CB8F8CB-E5A1-D180-D2B3-197C886C669A}"/>
                </a:ext>
              </a:extLst>
            </p:cNvPr>
            <p:cNvSpPr/>
            <p:nvPr/>
          </p:nvSpPr>
          <p:spPr>
            <a:xfrm>
              <a:off x="2747964" y="4086794"/>
              <a:ext cx="1442300" cy="53732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CB67D907-D5F5-6448-15D2-65042EEAFA4E}"/>
                </a:ext>
              </a:extLst>
            </p:cNvPr>
            <p:cNvSpPr/>
            <p:nvPr/>
          </p:nvSpPr>
          <p:spPr>
            <a:xfrm>
              <a:off x="3247407" y="5041971"/>
              <a:ext cx="443414" cy="443414"/>
            </a:xfrm>
            <a:prstGeom prst="ellipse">
              <a:avLst/>
            </a:prstGeom>
            <a:solidFill>
              <a:srgbClr val="EFF9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2" name="모서리가 둥근 직사각형 11">
              <a:extLst>
                <a:ext uri="{FF2B5EF4-FFF2-40B4-BE49-F238E27FC236}">
                  <a16:creationId xmlns:a16="http://schemas.microsoft.com/office/drawing/2014/main" id="{07AA89A7-478A-D2C1-4A17-37604555181F}"/>
                </a:ext>
              </a:extLst>
            </p:cNvPr>
            <p:cNvSpPr/>
            <p:nvPr/>
          </p:nvSpPr>
          <p:spPr>
            <a:xfrm>
              <a:off x="3200451" y="5912470"/>
              <a:ext cx="537327" cy="537327"/>
            </a:xfrm>
            <a:prstGeom prst="roundRect">
              <a:avLst/>
            </a:prstGeom>
            <a:solidFill>
              <a:srgbClr val="4EF2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AE6F1AD-40E6-D9CF-39E0-48E10C665C3E}"/>
                </a:ext>
              </a:extLst>
            </p:cNvPr>
            <p:cNvSpPr txBox="1"/>
            <p:nvPr/>
          </p:nvSpPr>
          <p:spPr>
            <a:xfrm>
              <a:off x="3261724" y="3546592"/>
              <a:ext cx="4147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2400" b="1" dirty="0">
                  <a:solidFill>
                    <a:prstClr val="white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+</a:t>
              </a:r>
              <a:endParaRPr kumimoji="1" lang="ko-Kore-KR" altLang="en-US" sz="2400" b="1" dirty="0">
                <a:solidFill>
                  <a:prstClr val="whit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A82E2D0-CD09-CA77-D54D-03A77D5203DA}"/>
                </a:ext>
              </a:extLst>
            </p:cNvPr>
            <p:cNvSpPr txBox="1"/>
            <p:nvPr/>
          </p:nvSpPr>
          <p:spPr>
            <a:xfrm>
              <a:off x="3261724" y="4555257"/>
              <a:ext cx="4147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2400" b="1" dirty="0">
                  <a:solidFill>
                    <a:prstClr val="white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+</a:t>
              </a:r>
              <a:endParaRPr kumimoji="1" lang="ko-Kore-KR" altLang="en-US" sz="2400" b="1" dirty="0">
                <a:solidFill>
                  <a:prstClr val="whit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0231E20-B105-EAA0-A9FB-960B7C313B08}"/>
                </a:ext>
              </a:extLst>
            </p:cNvPr>
            <p:cNvSpPr txBox="1"/>
            <p:nvPr/>
          </p:nvSpPr>
          <p:spPr>
            <a:xfrm>
              <a:off x="3261724" y="5450805"/>
              <a:ext cx="4147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2400" b="1" dirty="0">
                  <a:solidFill>
                    <a:prstClr val="white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+</a:t>
              </a:r>
              <a:endParaRPr kumimoji="1" lang="ko-Kore-KR" altLang="en-US" sz="2400" b="1" dirty="0">
                <a:solidFill>
                  <a:prstClr val="whit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E92E0D19-A626-FE16-8DA3-EB40530B650E}"/>
                </a:ext>
              </a:extLst>
            </p:cNvPr>
            <p:cNvSpPr/>
            <p:nvPr/>
          </p:nvSpPr>
          <p:spPr>
            <a:xfrm>
              <a:off x="2381962" y="2971471"/>
              <a:ext cx="417850" cy="417850"/>
            </a:xfrm>
            <a:prstGeom prst="ellipse">
              <a:avLst/>
            </a:prstGeom>
            <a:solidFill>
              <a:srgbClr val="6E07F3">
                <a:alpha val="80056"/>
              </a:srgb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/>
              <a:r>
                <a:rPr kumimoji="1" lang="en-US" altLang="ko-Kore-KR" sz="1400" b="1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1</a:t>
              </a:r>
              <a:endParaRPr kumimoji="1" lang="ko-Kore-KR" altLang="en-US" sz="1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7EDD7DD8-217B-F572-B2A8-69FC5B66755D}"/>
                </a:ext>
              </a:extLst>
            </p:cNvPr>
            <p:cNvSpPr/>
            <p:nvPr/>
          </p:nvSpPr>
          <p:spPr>
            <a:xfrm>
              <a:off x="2491905" y="3932842"/>
              <a:ext cx="417850" cy="417850"/>
            </a:xfrm>
            <a:prstGeom prst="ellipse">
              <a:avLst/>
            </a:prstGeom>
            <a:solidFill>
              <a:srgbClr val="6E07F3">
                <a:alpha val="80056"/>
              </a:srgb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/>
              <a:r>
                <a:rPr kumimoji="1" lang="en-US" altLang="ko-KR" sz="1400" b="1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2</a:t>
              </a:r>
              <a:endParaRPr kumimoji="1" lang="ko-Kore-KR" altLang="en-US" sz="1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E28FA756-11F6-4A44-BFC7-BE85889D14D7}"/>
                </a:ext>
              </a:extLst>
            </p:cNvPr>
            <p:cNvSpPr/>
            <p:nvPr/>
          </p:nvSpPr>
          <p:spPr>
            <a:xfrm>
              <a:off x="2947570" y="4913392"/>
              <a:ext cx="417850" cy="417850"/>
            </a:xfrm>
            <a:prstGeom prst="ellipse">
              <a:avLst/>
            </a:prstGeom>
            <a:solidFill>
              <a:srgbClr val="6E07F3">
                <a:alpha val="80056"/>
              </a:srgb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/>
              <a:r>
                <a:rPr kumimoji="1" lang="en-US" altLang="ko-KR" sz="1400" b="1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3</a:t>
              </a:r>
              <a:endParaRPr kumimoji="1" lang="ko-Kore-KR" altLang="en-US" sz="1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CD1909EE-E1E2-9B25-1C8A-C7A20ACBF68A}"/>
                </a:ext>
              </a:extLst>
            </p:cNvPr>
            <p:cNvSpPr/>
            <p:nvPr/>
          </p:nvSpPr>
          <p:spPr>
            <a:xfrm>
              <a:off x="2947570" y="5761804"/>
              <a:ext cx="417850" cy="417850"/>
            </a:xfrm>
            <a:prstGeom prst="ellipse">
              <a:avLst/>
            </a:prstGeom>
            <a:solidFill>
              <a:srgbClr val="6E07F3">
                <a:alpha val="80056"/>
              </a:srgb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/>
              <a:r>
                <a:rPr kumimoji="1" lang="en-US" altLang="ko-KR" sz="1400" b="1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4</a:t>
              </a:r>
              <a:endParaRPr kumimoji="1" lang="ko-Kore-KR" altLang="en-US" sz="1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sp>
        <p:nvSpPr>
          <p:cNvPr id="21" name="오른쪽 화살표[R] 20">
            <a:extLst>
              <a:ext uri="{FF2B5EF4-FFF2-40B4-BE49-F238E27FC236}">
                <a16:creationId xmlns:a16="http://schemas.microsoft.com/office/drawing/2014/main" id="{C0FF41E2-432C-A3AD-896D-23B855679329}"/>
              </a:ext>
            </a:extLst>
          </p:cNvPr>
          <p:cNvSpPr/>
          <p:nvPr/>
        </p:nvSpPr>
        <p:spPr>
          <a:xfrm>
            <a:off x="5110497" y="4131737"/>
            <a:ext cx="788709" cy="486714"/>
          </a:xfrm>
          <a:prstGeom prst="rightArrow">
            <a:avLst/>
          </a:prstGeom>
          <a:solidFill>
            <a:srgbClr val="EFF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A4F6517A-77C7-A22D-C09C-BF5A55994A10}"/>
              </a:ext>
            </a:extLst>
          </p:cNvPr>
          <p:cNvGrpSpPr/>
          <p:nvPr/>
        </p:nvGrpSpPr>
        <p:grpSpPr>
          <a:xfrm>
            <a:off x="6690629" y="2758330"/>
            <a:ext cx="2641107" cy="3368852"/>
            <a:chOff x="6295505" y="3107363"/>
            <a:chExt cx="2641107" cy="3368852"/>
          </a:xfrm>
        </p:grpSpPr>
        <p:sp>
          <p:nvSpPr>
            <p:cNvPr id="48" name="모서리가 둥근 직사각형 47">
              <a:extLst>
                <a:ext uri="{FF2B5EF4-FFF2-40B4-BE49-F238E27FC236}">
                  <a16:creationId xmlns:a16="http://schemas.microsoft.com/office/drawing/2014/main" id="{332D686B-F3D3-AA84-AC75-E15CAEC08127}"/>
                </a:ext>
              </a:extLst>
            </p:cNvPr>
            <p:cNvSpPr/>
            <p:nvPr/>
          </p:nvSpPr>
          <p:spPr>
            <a:xfrm>
              <a:off x="6295505" y="3107363"/>
              <a:ext cx="2641107" cy="3368852"/>
            </a:xfrm>
            <a:prstGeom prst="roundRect">
              <a:avLst>
                <a:gd name="adj" fmla="val 6264"/>
              </a:avLst>
            </a:prstGeom>
            <a:solidFill>
              <a:srgbClr val="6E07F3">
                <a:alpha val="2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89F718F0-7E3C-621D-514D-12E30A556B42}"/>
                </a:ext>
              </a:extLst>
            </p:cNvPr>
            <p:cNvGrpSpPr/>
            <p:nvPr/>
          </p:nvGrpSpPr>
          <p:grpSpPr>
            <a:xfrm>
              <a:off x="6626455" y="5146429"/>
              <a:ext cx="1933808" cy="443415"/>
              <a:chOff x="6216800" y="3497790"/>
              <a:chExt cx="2102354" cy="482062"/>
            </a:xfrm>
          </p:grpSpPr>
          <p:sp>
            <p:nvSpPr>
              <p:cNvPr id="22" name="타원 21">
                <a:extLst>
                  <a:ext uri="{FF2B5EF4-FFF2-40B4-BE49-F238E27FC236}">
                    <a16:creationId xmlns:a16="http://schemas.microsoft.com/office/drawing/2014/main" id="{11891D0B-71B9-4ED2-FDFF-99C4FB4CF606}"/>
                  </a:ext>
                </a:extLst>
              </p:cNvPr>
              <p:cNvSpPr/>
              <p:nvPr/>
            </p:nvSpPr>
            <p:spPr>
              <a:xfrm>
                <a:off x="6216800" y="3512716"/>
                <a:ext cx="443414" cy="443414"/>
              </a:xfrm>
              <a:prstGeom prst="ellipse">
                <a:avLst/>
              </a:prstGeom>
              <a:solidFill>
                <a:srgbClr val="EFF9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39248EA8-5059-C956-5663-B236ED23AA5F}"/>
                  </a:ext>
                </a:extLst>
              </p:cNvPr>
              <p:cNvGrpSpPr/>
              <p:nvPr/>
            </p:nvGrpSpPr>
            <p:grpSpPr>
              <a:xfrm>
                <a:off x="6782586" y="3497790"/>
                <a:ext cx="1536568" cy="482062"/>
                <a:chOff x="1140644" y="3139126"/>
                <a:chExt cx="1923068" cy="603317"/>
              </a:xfrm>
            </p:grpSpPr>
            <p:sp>
              <p:nvSpPr>
                <p:cNvPr id="25" name="모서리가 둥근 직사각형 24">
                  <a:extLst>
                    <a:ext uri="{FF2B5EF4-FFF2-40B4-BE49-F238E27FC236}">
                      <a16:creationId xmlns:a16="http://schemas.microsoft.com/office/drawing/2014/main" id="{BDBC4AFC-0770-041C-4807-98E24E1E3098}"/>
                    </a:ext>
                  </a:extLst>
                </p:cNvPr>
                <p:cNvSpPr/>
                <p:nvPr/>
              </p:nvSpPr>
              <p:spPr>
                <a:xfrm>
                  <a:off x="1140644" y="3139126"/>
                  <a:ext cx="1923068" cy="113122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/>
                </a:p>
              </p:txBody>
            </p:sp>
            <p:sp>
              <p:nvSpPr>
                <p:cNvPr id="26" name="모서리가 둥근 직사각형 25">
                  <a:extLst>
                    <a:ext uri="{FF2B5EF4-FFF2-40B4-BE49-F238E27FC236}">
                      <a16:creationId xmlns:a16="http://schemas.microsoft.com/office/drawing/2014/main" id="{45A7FE8B-E41D-0191-7EB1-FD9E19BC26D1}"/>
                    </a:ext>
                  </a:extLst>
                </p:cNvPr>
                <p:cNvSpPr/>
                <p:nvPr/>
              </p:nvSpPr>
              <p:spPr>
                <a:xfrm>
                  <a:off x="1140644" y="3299382"/>
                  <a:ext cx="1923068" cy="113122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 dirty="0"/>
                </a:p>
              </p:txBody>
            </p:sp>
            <p:sp>
              <p:nvSpPr>
                <p:cNvPr id="27" name="모서리가 둥근 직사각형 26">
                  <a:extLst>
                    <a:ext uri="{FF2B5EF4-FFF2-40B4-BE49-F238E27FC236}">
                      <a16:creationId xmlns:a16="http://schemas.microsoft.com/office/drawing/2014/main" id="{2C290928-C8EC-1AD3-3C6F-32D5C34FD50E}"/>
                    </a:ext>
                  </a:extLst>
                </p:cNvPr>
                <p:cNvSpPr/>
                <p:nvPr/>
              </p:nvSpPr>
              <p:spPr>
                <a:xfrm>
                  <a:off x="1140644" y="3459638"/>
                  <a:ext cx="1923068" cy="113122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/>
                </a:p>
              </p:txBody>
            </p:sp>
            <p:sp>
              <p:nvSpPr>
                <p:cNvPr id="28" name="모서리가 둥근 직사각형 27">
                  <a:extLst>
                    <a:ext uri="{FF2B5EF4-FFF2-40B4-BE49-F238E27FC236}">
                      <a16:creationId xmlns:a16="http://schemas.microsoft.com/office/drawing/2014/main" id="{A440B0CE-9611-6EE4-8B8E-C3002859F453}"/>
                    </a:ext>
                  </a:extLst>
                </p:cNvPr>
                <p:cNvSpPr/>
                <p:nvPr/>
              </p:nvSpPr>
              <p:spPr>
                <a:xfrm>
                  <a:off x="1140644" y="3629321"/>
                  <a:ext cx="1923068" cy="113122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/>
                </a:p>
              </p:txBody>
            </p:sp>
          </p:grpSp>
        </p:grp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BC91D558-6605-4126-B81C-0EA9D1B73874}"/>
                </a:ext>
              </a:extLst>
            </p:cNvPr>
            <p:cNvGrpSpPr/>
            <p:nvPr/>
          </p:nvGrpSpPr>
          <p:grpSpPr>
            <a:xfrm>
              <a:off x="6626455" y="4481517"/>
              <a:ext cx="1933808" cy="443415"/>
              <a:chOff x="6216800" y="3497790"/>
              <a:chExt cx="2102354" cy="482062"/>
            </a:xfrm>
          </p:grpSpPr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id="{C1DA78B0-7591-AE72-9FC6-944E8D1BE7B0}"/>
                  </a:ext>
                </a:extLst>
              </p:cNvPr>
              <p:cNvSpPr/>
              <p:nvPr/>
            </p:nvSpPr>
            <p:spPr>
              <a:xfrm>
                <a:off x="6216800" y="3512716"/>
                <a:ext cx="443414" cy="443414"/>
              </a:xfrm>
              <a:prstGeom prst="ellipse">
                <a:avLst/>
              </a:prstGeom>
              <a:solidFill>
                <a:srgbClr val="EFF9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grpSp>
            <p:nvGrpSpPr>
              <p:cNvPr id="32" name="그룹 31">
                <a:extLst>
                  <a:ext uri="{FF2B5EF4-FFF2-40B4-BE49-F238E27FC236}">
                    <a16:creationId xmlns:a16="http://schemas.microsoft.com/office/drawing/2014/main" id="{1307EBC5-C29B-0C36-C22C-AEA351FC4908}"/>
                  </a:ext>
                </a:extLst>
              </p:cNvPr>
              <p:cNvGrpSpPr/>
              <p:nvPr/>
            </p:nvGrpSpPr>
            <p:grpSpPr>
              <a:xfrm>
                <a:off x="6782586" y="3497790"/>
                <a:ext cx="1536568" cy="482062"/>
                <a:chOff x="1140644" y="3139126"/>
                <a:chExt cx="1923068" cy="603317"/>
              </a:xfrm>
            </p:grpSpPr>
            <p:sp>
              <p:nvSpPr>
                <p:cNvPr id="33" name="모서리가 둥근 직사각형 32">
                  <a:extLst>
                    <a:ext uri="{FF2B5EF4-FFF2-40B4-BE49-F238E27FC236}">
                      <a16:creationId xmlns:a16="http://schemas.microsoft.com/office/drawing/2014/main" id="{FF010AE1-5826-54D4-E650-611E34A1FB94}"/>
                    </a:ext>
                  </a:extLst>
                </p:cNvPr>
                <p:cNvSpPr/>
                <p:nvPr/>
              </p:nvSpPr>
              <p:spPr>
                <a:xfrm>
                  <a:off x="1140644" y="3139126"/>
                  <a:ext cx="1923068" cy="113122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/>
                </a:p>
              </p:txBody>
            </p:sp>
            <p:sp>
              <p:nvSpPr>
                <p:cNvPr id="34" name="모서리가 둥근 직사각형 33">
                  <a:extLst>
                    <a:ext uri="{FF2B5EF4-FFF2-40B4-BE49-F238E27FC236}">
                      <a16:creationId xmlns:a16="http://schemas.microsoft.com/office/drawing/2014/main" id="{7C8F007E-1BFE-75A4-FBC3-A180CD41D304}"/>
                    </a:ext>
                  </a:extLst>
                </p:cNvPr>
                <p:cNvSpPr/>
                <p:nvPr/>
              </p:nvSpPr>
              <p:spPr>
                <a:xfrm>
                  <a:off x="1140644" y="3299382"/>
                  <a:ext cx="1923068" cy="113122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 dirty="0"/>
                </a:p>
              </p:txBody>
            </p:sp>
            <p:sp>
              <p:nvSpPr>
                <p:cNvPr id="35" name="모서리가 둥근 직사각형 34">
                  <a:extLst>
                    <a:ext uri="{FF2B5EF4-FFF2-40B4-BE49-F238E27FC236}">
                      <a16:creationId xmlns:a16="http://schemas.microsoft.com/office/drawing/2014/main" id="{A3D9B85D-0116-43FE-E1BC-54A4221AD980}"/>
                    </a:ext>
                  </a:extLst>
                </p:cNvPr>
                <p:cNvSpPr/>
                <p:nvPr/>
              </p:nvSpPr>
              <p:spPr>
                <a:xfrm>
                  <a:off x="1140644" y="3459638"/>
                  <a:ext cx="1923068" cy="113122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/>
                </a:p>
              </p:txBody>
            </p:sp>
            <p:sp>
              <p:nvSpPr>
                <p:cNvPr id="36" name="모서리가 둥근 직사각형 35">
                  <a:extLst>
                    <a:ext uri="{FF2B5EF4-FFF2-40B4-BE49-F238E27FC236}">
                      <a16:creationId xmlns:a16="http://schemas.microsoft.com/office/drawing/2014/main" id="{1613FD2E-542B-5600-9F10-6B3A33182665}"/>
                    </a:ext>
                  </a:extLst>
                </p:cNvPr>
                <p:cNvSpPr/>
                <p:nvPr/>
              </p:nvSpPr>
              <p:spPr>
                <a:xfrm>
                  <a:off x="1140644" y="3629321"/>
                  <a:ext cx="1923068" cy="113122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/>
                </a:p>
              </p:txBody>
            </p:sp>
          </p:grpSp>
        </p:grpSp>
        <p:sp>
          <p:nvSpPr>
            <p:cNvPr id="44" name="모서리가 둥근 직사각형 43">
              <a:extLst>
                <a:ext uri="{FF2B5EF4-FFF2-40B4-BE49-F238E27FC236}">
                  <a16:creationId xmlns:a16="http://schemas.microsoft.com/office/drawing/2014/main" id="{590F23ED-F744-E14F-3EA7-94DB9804C722}"/>
                </a:ext>
              </a:extLst>
            </p:cNvPr>
            <p:cNvSpPr/>
            <p:nvPr/>
          </p:nvSpPr>
          <p:spPr>
            <a:xfrm>
              <a:off x="6537490" y="3363505"/>
              <a:ext cx="2111738" cy="931666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AECB2ADE-83F0-EDEC-DA8F-99126F36CA69}"/>
                </a:ext>
              </a:extLst>
            </p:cNvPr>
            <p:cNvGrpSpPr/>
            <p:nvPr/>
          </p:nvGrpSpPr>
          <p:grpSpPr>
            <a:xfrm>
              <a:off x="6610398" y="5809896"/>
              <a:ext cx="1965922" cy="449252"/>
              <a:chOff x="6669465" y="5809896"/>
              <a:chExt cx="1965922" cy="449252"/>
            </a:xfrm>
          </p:grpSpPr>
          <p:sp>
            <p:nvSpPr>
              <p:cNvPr id="45" name="모서리가 둥근 직사각형 44">
                <a:extLst>
                  <a:ext uri="{FF2B5EF4-FFF2-40B4-BE49-F238E27FC236}">
                    <a16:creationId xmlns:a16="http://schemas.microsoft.com/office/drawing/2014/main" id="{095067BE-B1CE-6CFA-CC40-D0BC45534076}"/>
                  </a:ext>
                </a:extLst>
              </p:cNvPr>
              <p:cNvSpPr/>
              <p:nvPr/>
            </p:nvSpPr>
            <p:spPr>
              <a:xfrm>
                <a:off x="6669465" y="5809896"/>
                <a:ext cx="449252" cy="449252"/>
              </a:xfrm>
              <a:prstGeom prst="roundRect">
                <a:avLst/>
              </a:prstGeom>
              <a:solidFill>
                <a:srgbClr val="4EF2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46" name="모서리가 둥근 직사각형 45">
                <a:extLst>
                  <a:ext uri="{FF2B5EF4-FFF2-40B4-BE49-F238E27FC236}">
                    <a16:creationId xmlns:a16="http://schemas.microsoft.com/office/drawing/2014/main" id="{E38FD47C-6F6F-6FD0-5E79-3F638C485381}"/>
                  </a:ext>
                </a:extLst>
              </p:cNvPr>
              <p:cNvSpPr/>
              <p:nvPr/>
            </p:nvSpPr>
            <p:spPr>
              <a:xfrm>
                <a:off x="7427800" y="5809896"/>
                <a:ext cx="449252" cy="449252"/>
              </a:xfrm>
              <a:prstGeom prst="roundRect">
                <a:avLst/>
              </a:prstGeom>
              <a:solidFill>
                <a:srgbClr val="4EF2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47" name="모서리가 둥근 직사각형 46">
                <a:extLst>
                  <a:ext uri="{FF2B5EF4-FFF2-40B4-BE49-F238E27FC236}">
                    <a16:creationId xmlns:a16="http://schemas.microsoft.com/office/drawing/2014/main" id="{64AEFED5-F46C-6509-13AF-C820034030B8}"/>
                  </a:ext>
                </a:extLst>
              </p:cNvPr>
              <p:cNvSpPr/>
              <p:nvPr/>
            </p:nvSpPr>
            <p:spPr>
              <a:xfrm>
                <a:off x="8186135" y="5809896"/>
                <a:ext cx="449252" cy="449252"/>
              </a:xfrm>
              <a:prstGeom prst="roundRect">
                <a:avLst/>
              </a:prstGeom>
              <a:solidFill>
                <a:srgbClr val="4EF2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614725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BB2E6D-26F3-B05C-71E3-2CAAC7502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3421"/>
            <a:ext cx="10515600" cy="668545"/>
          </a:xfrm>
        </p:spPr>
        <p:txBody>
          <a:bodyPr>
            <a:normAutofit/>
          </a:bodyPr>
          <a:lstStyle/>
          <a:p>
            <a:r>
              <a:rPr kumimoji="1" lang="en-US" altLang="ko-KR" sz="3000" b="1" dirty="0">
                <a:solidFill>
                  <a:prstClr val="whit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JSX</a:t>
            </a:r>
            <a:r>
              <a:rPr kumimoji="1" lang="ko-KR" altLang="en-US" sz="3000" b="1" dirty="0" err="1">
                <a:solidFill>
                  <a:prstClr val="whit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를</a:t>
            </a:r>
            <a:r>
              <a:rPr kumimoji="1" lang="ko-KR" altLang="en-US" sz="3000" b="1" dirty="0">
                <a:solidFill>
                  <a:prstClr val="whit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사용한 컴포넌트 생성 규칙</a:t>
            </a:r>
            <a:endParaRPr kumimoji="1" lang="ko-KR" altLang="en-US" sz="1600" dirty="0">
              <a:solidFill>
                <a:schemeClr val="bg1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1D867A7D-DD4B-BBBC-7535-A87B3E3A1057}"/>
              </a:ext>
            </a:extLst>
          </p:cNvPr>
          <p:cNvSpPr/>
          <p:nvPr/>
        </p:nvSpPr>
        <p:spPr>
          <a:xfrm>
            <a:off x="945875" y="1518065"/>
            <a:ext cx="10085540" cy="763222"/>
          </a:xfrm>
          <a:prstGeom prst="roundRect">
            <a:avLst>
              <a:gd name="adj" fmla="val 5724"/>
            </a:avLst>
          </a:prstGeom>
          <a:solidFill>
            <a:srgbClr val="FFFFFF">
              <a:alpha val="5098"/>
            </a:srgbClr>
          </a:solidFill>
          <a:ln w="28575">
            <a:solidFill>
              <a:srgbClr val="4EF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144000" rtlCol="0" anchor="t" anchorCtr="0"/>
          <a:lstStyle/>
          <a:p>
            <a:pPr>
              <a:lnSpc>
                <a:spcPct val="130000"/>
              </a:lnSpc>
            </a:pPr>
            <a:r>
              <a:rPr kumimoji="1" lang="en-US" altLang="ko-KR" sz="2000" b="1" dirty="0">
                <a:solidFill>
                  <a:srgbClr val="4EF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2.</a:t>
            </a:r>
            <a:r>
              <a:rPr kumimoji="1" lang="ko-KR" altLang="en-US" sz="2000" b="1" dirty="0">
                <a:solidFill>
                  <a:srgbClr val="4EF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모든 태그는 닫는 처리를 해준다</a:t>
            </a:r>
            <a:r>
              <a:rPr kumimoji="1" lang="en-US" altLang="ko-KR" sz="2000" b="1" dirty="0">
                <a:solidFill>
                  <a:srgbClr val="4EF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  <a:r>
              <a:rPr kumimoji="1" lang="ko-KR" altLang="en-US" sz="2000" b="1" dirty="0">
                <a:solidFill>
                  <a:srgbClr val="4EF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kumimoji="1" lang="en-US" altLang="ko-KR" sz="2000" b="1" dirty="0">
                <a:solidFill>
                  <a:srgbClr val="4EF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(&lt;</a:t>
            </a:r>
            <a:r>
              <a:rPr kumimoji="1" lang="en-US" altLang="ko-KR" sz="2000" b="1" dirty="0" err="1">
                <a:solidFill>
                  <a:srgbClr val="4EF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img</a:t>
            </a:r>
            <a:r>
              <a:rPr kumimoji="1" lang="en-US" altLang="ko-KR" sz="2000" b="1" dirty="0">
                <a:solidFill>
                  <a:srgbClr val="4EF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kumimoji="1" lang="en-US" altLang="ko-KR" sz="2000" b="1" dirty="0" err="1">
                <a:solidFill>
                  <a:srgbClr val="4EF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src</a:t>
            </a:r>
            <a:r>
              <a:rPr kumimoji="1" lang="en-US" altLang="ko-KR" sz="2000" b="1" dirty="0">
                <a:solidFill>
                  <a:srgbClr val="4EF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=“</a:t>
            </a:r>
            <a:r>
              <a:rPr kumimoji="1" lang="en-US" altLang="ko-KR" sz="2000" b="1" dirty="0" err="1">
                <a:solidFill>
                  <a:srgbClr val="4EF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test.jpg</a:t>
            </a:r>
            <a:r>
              <a:rPr kumimoji="1" lang="en-US" altLang="ko-KR" sz="2000" b="1" dirty="0">
                <a:solidFill>
                  <a:srgbClr val="4EF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”&gt;</a:t>
            </a:r>
            <a:r>
              <a:rPr kumimoji="1" lang="ko-KR" altLang="en-US" sz="2000" b="1" dirty="0">
                <a:solidFill>
                  <a:srgbClr val="4EF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❌</a:t>
            </a:r>
            <a:r>
              <a:rPr kumimoji="1" lang="en-US" altLang="ko-KR" sz="2000" b="1" dirty="0">
                <a:solidFill>
                  <a:srgbClr val="4EF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&lt;</a:t>
            </a:r>
            <a:r>
              <a:rPr kumimoji="1" lang="en-US" altLang="ko-KR" sz="2000" b="1" dirty="0" err="1">
                <a:solidFill>
                  <a:srgbClr val="4EF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img</a:t>
            </a:r>
            <a:r>
              <a:rPr kumimoji="1" lang="en-US" altLang="ko-KR" sz="2000" b="1" dirty="0">
                <a:solidFill>
                  <a:srgbClr val="4EF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kumimoji="1" lang="en-US" altLang="ko-KR" sz="2000" b="1" dirty="0" err="1">
                <a:solidFill>
                  <a:srgbClr val="4EF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src</a:t>
            </a:r>
            <a:r>
              <a:rPr kumimoji="1" lang="en-US" altLang="ko-KR" sz="2000" b="1" dirty="0">
                <a:solidFill>
                  <a:srgbClr val="4EF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=“</a:t>
            </a:r>
            <a:r>
              <a:rPr kumimoji="1" lang="en-US" altLang="ko-KR" sz="2000" b="1" dirty="0" err="1">
                <a:solidFill>
                  <a:srgbClr val="4EF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test.jpg</a:t>
            </a:r>
            <a:r>
              <a:rPr kumimoji="1" lang="en-US" altLang="ko-KR" sz="2000" b="1" dirty="0">
                <a:solidFill>
                  <a:srgbClr val="4EF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” /&gt;</a:t>
            </a:r>
            <a:r>
              <a:rPr kumimoji="1" lang="ko-KR" altLang="en-US" sz="2000" b="1" dirty="0">
                <a:solidFill>
                  <a:srgbClr val="4EF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👍</a:t>
            </a:r>
            <a:r>
              <a:rPr kumimoji="1" lang="en-US" altLang="ko-KR" sz="2000" b="1" dirty="0">
                <a:solidFill>
                  <a:srgbClr val="4EF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EA85C0E-426D-01D3-C414-E185A5184E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5875" y="2605795"/>
            <a:ext cx="6977783" cy="3069141"/>
          </a:xfrm>
          <a:prstGeom prst="rect">
            <a:avLst/>
          </a:prstGeom>
        </p:spPr>
      </p:pic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973AB74B-3F1B-2D5A-371E-7C95A3310B6B}"/>
              </a:ext>
            </a:extLst>
          </p:cNvPr>
          <p:cNvSpPr/>
          <p:nvPr/>
        </p:nvSpPr>
        <p:spPr>
          <a:xfrm>
            <a:off x="1404595" y="3898371"/>
            <a:ext cx="301658" cy="192862"/>
          </a:xfrm>
          <a:prstGeom prst="roundRect">
            <a:avLst>
              <a:gd name="adj" fmla="val 7206"/>
            </a:avLst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FA059EF4-46B6-D5DE-7EF3-6BC321BBC05B}"/>
              </a:ext>
            </a:extLst>
          </p:cNvPr>
          <p:cNvSpPr/>
          <p:nvPr/>
        </p:nvSpPr>
        <p:spPr>
          <a:xfrm>
            <a:off x="3676454" y="4322578"/>
            <a:ext cx="377071" cy="192861"/>
          </a:xfrm>
          <a:prstGeom prst="roundRect">
            <a:avLst>
              <a:gd name="adj" fmla="val 7206"/>
            </a:avLst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2192FC78-6688-594A-58B7-F4066000D581}"/>
              </a:ext>
            </a:extLst>
          </p:cNvPr>
          <p:cNvSpPr/>
          <p:nvPr/>
        </p:nvSpPr>
        <p:spPr>
          <a:xfrm>
            <a:off x="3450211" y="4539395"/>
            <a:ext cx="377071" cy="192861"/>
          </a:xfrm>
          <a:prstGeom prst="roundRect">
            <a:avLst>
              <a:gd name="adj" fmla="val 7206"/>
            </a:avLst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E36DCB60-DBAA-CF67-DE29-90590771E5F0}"/>
              </a:ext>
            </a:extLst>
          </p:cNvPr>
          <p:cNvSpPr/>
          <p:nvPr/>
        </p:nvSpPr>
        <p:spPr>
          <a:xfrm>
            <a:off x="4119514" y="4746785"/>
            <a:ext cx="377071" cy="192861"/>
          </a:xfrm>
          <a:prstGeom prst="roundRect">
            <a:avLst>
              <a:gd name="adj" fmla="val 7206"/>
            </a:avLst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C5F35A9E-D832-1BFA-1F19-CA7B41D80CE9}"/>
              </a:ext>
            </a:extLst>
          </p:cNvPr>
          <p:cNvSpPr/>
          <p:nvPr/>
        </p:nvSpPr>
        <p:spPr>
          <a:xfrm>
            <a:off x="1395168" y="4973029"/>
            <a:ext cx="377071" cy="192861"/>
          </a:xfrm>
          <a:prstGeom prst="roundRect">
            <a:avLst>
              <a:gd name="adj" fmla="val 7206"/>
            </a:avLst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0424755B-A039-762E-D4B7-F280169BD827}"/>
              </a:ext>
            </a:extLst>
          </p:cNvPr>
          <p:cNvSpPr/>
          <p:nvPr/>
        </p:nvSpPr>
        <p:spPr>
          <a:xfrm>
            <a:off x="1178351" y="5189846"/>
            <a:ext cx="377071" cy="192861"/>
          </a:xfrm>
          <a:prstGeom prst="roundRect">
            <a:avLst>
              <a:gd name="adj" fmla="val 7206"/>
            </a:avLst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165940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BB2E6D-26F3-B05C-71E3-2CAAC7502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3421"/>
            <a:ext cx="10515600" cy="668545"/>
          </a:xfrm>
        </p:spPr>
        <p:txBody>
          <a:bodyPr>
            <a:normAutofit/>
          </a:bodyPr>
          <a:lstStyle/>
          <a:p>
            <a:r>
              <a:rPr kumimoji="1" lang="en-US" altLang="ko-KR" sz="3000" b="1" dirty="0">
                <a:solidFill>
                  <a:prstClr val="whit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JSX</a:t>
            </a:r>
            <a:r>
              <a:rPr kumimoji="1" lang="ko-KR" altLang="en-US" sz="3000" b="1" dirty="0" err="1">
                <a:solidFill>
                  <a:prstClr val="whit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를</a:t>
            </a:r>
            <a:r>
              <a:rPr kumimoji="1" lang="ko-KR" altLang="en-US" sz="3000" b="1" dirty="0">
                <a:solidFill>
                  <a:prstClr val="whit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사용한 컴포넌트 생성 규칙</a:t>
            </a:r>
            <a:endParaRPr kumimoji="1" lang="ko-KR" altLang="en-US" sz="1600" dirty="0">
              <a:solidFill>
                <a:schemeClr val="bg1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1D867A7D-DD4B-BBBC-7535-A87B3E3A1057}"/>
              </a:ext>
            </a:extLst>
          </p:cNvPr>
          <p:cNvSpPr/>
          <p:nvPr/>
        </p:nvSpPr>
        <p:spPr>
          <a:xfrm>
            <a:off x="945875" y="1518065"/>
            <a:ext cx="10085540" cy="763222"/>
          </a:xfrm>
          <a:prstGeom prst="roundRect">
            <a:avLst>
              <a:gd name="adj" fmla="val 5724"/>
            </a:avLst>
          </a:prstGeom>
          <a:solidFill>
            <a:srgbClr val="FFFFFF">
              <a:alpha val="5098"/>
            </a:srgbClr>
          </a:solidFill>
          <a:ln w="28575">
            <a:solidFill>
              <a:srgbClr val="4EF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144000" rtlCol="0" anchor="t" anchorCtr="0"/>
          <a:lstStyle/>
          <a:p>
            <a:pPr>
              <a:lnSpc>
                <a:spcPct val="130000"/>
              </a:lnSpc>
            </a:pPr>
            <a:r>
              <a:rPr kumimoji="1" lang="en-US" altLang="ko-KR" sz="2000" b="1" dirty="0">
                <a:solidFill>
                  <a:srgbClr val="4EF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3.</a:t>
            </a:r>
            <a:r>
              <a:rPr kumimoji="1" lang="ko-KR" altLang="en-US" sz="2000" b="1" dirty="0">
                <a:solidFill>
                  <a:srgbClr val="4EF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태그의 속성명은 </a:t>
            </a:r>
            <a:r>
              <a:rPr kumimoji="1" lang="en-US" altLang="ko-KR" sz="2000" b="1" dirty="0">
                <a:solidFill>
                  <a:srgbClr val="4EF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camelCase</a:t>
            </a:r>
            <a:r>
              <a:rPr kumimoji="1" lang="ko-KR" altLang="en-US" sz="2000" b="1" dirty="0">
                <a:solidFill>
                  <a:srgbClr val="4EF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로 작성하며</a:t>
            </a:r>
            <a:r>
              <a:rPr kumimoji="1" lang="en-US" altLang="ko-KR" sz="2000" b="1" dirty="0">
                <a:solidFill>
                  <a:srgbClr val="4EF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kumimoji="1" lang="ko-KR" altLang="en-US" sz="2000" b="1" dirty="0">
                <a:solidFill>
                  <a:srgbClr val="4EF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kumimoji="1" lang="ko-KR" altLang="en-US" sz="2000" b="1" dirty="0" err="1">
                <a:solidFill>
                  <a:srgbClr val="4EF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예약어를</a:t>
            </a:r>
            <a:r>
              <a:rPr kumimoji="1" lang="ko-KR" altLang="en-US" sz="2000" b="1" dirty="0">
                <a:solidFill>
                  <a:srgbClr val="4EF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피한다</a:t>
            </a:r>
            <a:r>
              <a:rPr kumimoji="1" lang="en-US" altLang="ko-KR" sz="2000" b="1" dirty="0">
                <a:solidFill>
                  <a:srgbClr val="4EF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  <a:r>
              <a:rPr kumimoji="1" lang="ko-KR" altLang="en-US" sz="2000" b="1" dirty="0">
                <a:solidFill>
                  <a:srgbClr val="4EF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kumimoji="1" lang="en-US" altLang="ko-KR" sz="2000" b="1" dirty="0">
                <a:solidFill>
                  <a:srgbClr val="4EF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(class</a:t>
            </a:r>
            <a:r>
              <a:rPr kumimoji="1" lang="ko-KR" altLang="en-US" sz="2000" b="1" dirty="0">
                <a:solidFill>
                  <a:srgbClr val="4EF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❌</a:t>
            </a:r>
            <a:r>
              <a:rPr kumimoji="1" lang="en-US" altLang="ko-KR" sz="2000" b="1" dirty="0">
                <a:solidFill>
                  <a:srgbClr val="4EF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kumimoji="1" lang="en-US" altLang="ko-KR" sz="2000" b="1" dirty="0" err="1">
                <a:solidFill>
                  <a:srgbClr val="4EF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className</a:t>
            </a:r>
            <a:r>
              <a:rPr kumimoji="1" lang="ko-KR" altLang="en-US" sz="2000" b="1" dirty="0">
                <a:solidFill>
                  <a:srgbClr val="4EF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👍</a:t>
            </a:r>
            <a:r>
              <a:rPr kumimoji="1" lang="en-US" altLang="ko-KR" sz="2000" b="1" dirty="0">
                <a:solidFill>
                  <a:srgbClr val="4EF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C7BE34-BE98-1B8A-6425-7426906F0ECD}"/>
              </a:ext>
            </a:extLst>
          </p:cNvPr>
          <p:cNvSpPr txBox="1"/>
          <p:nvPr/>
        </p:nvSpPr>
        <p:spPr>
          <a:xfrm>
            <a:off x="1053230" y="2477959"/>
            <a:ext cx="10085540" cy="2265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" altLang="ko-Kore-KR" sz="1600" dirty="0">
                <a:solidFill>
                  <a:prstClr val="white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JSX</a:t>
            </a:r>
            <a:r>
              <a:rPr kumimoji="1" lang="ko-KR" altLang="en-US" sz="1600" dirty="0">
                <a:solidFill>
                  <a:prstClr val="white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로 작성한 태그의 속성명은 자바스크립트 객체의 </a:t>
            </a:r>
            <a:r>
              <a:rPr kumimoji="1" lang="en-US" altLang="ko-KR" sz="1600" dirty="0">
                <a:solidFill>
                  <a:prstClr val="white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key</a:t>
            </a:r>
            <a:r>
              <a:rPr kumimoji="1" lang="ko-KR" altLang="en-US" sz="1600" dirty="0">
                <a:solidFill>
                  <a:prstClr val="white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로 사용한다</a:t>
            </a:r>
            <a:r>
              <a:rPr kumimoji="1" lang="en-US" altLang="ko-KR" sz="1600" dirty="0">
                <a:solidFill>
                  <a:prstClr val="white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kumimoji="1" lang="ko-KR" altLang="en-US" sz="1600" dirty="0">
                <a:solidFill>
                  <a:prstClr val="white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자바스크립트에서는 변수 이름에 </a:t>
            </a:r>
            <a:r>
              <a:rPr kumimoji="1" lang="en-US" altLang="ko-KR" sz="1600" dirty="0">
                <a:solidFill>
                  <a:prstClr val="white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’-’ </a:t>
            </a:r>
            <a:r>
              <a:rPr kumimoji="1" lang="ko-KR" altLang="en-US" sz="1600" dirty="0">
                <a:solidFill>
                  <a:prstClr val="white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기호 또는 </a:t>
            </a:r>
            <a:r>
              <a:rPr kumimoji="1" lang="ko-KR" altLang="en-US" sz="1600" dirty="0" err="1">
                <a:solidFill>
                  <a:prstClr val="white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예약어를</a:t>
            </a:r>
            <a:r>
              <a:rPr kumimoji="1" lang="ko-KR" altLang="en-US" sz="1600" dirty="0">
                <a:solidFill>
                  <a:prstClr val="white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사용할 수 없으므로</a:t>
            </a:r>
            <a:r>
              <a:rPr kumimoji="1" lang="en-US" altLang="ko-KR" sz="1600" dirty="0">
                <a:solidFill>
                  <a:prstClr val="white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kumimoji="1" lang="en-US" altLang="ko-KR" sz="1600" dirty="0">
                <a:solidFill>
                  <a:srgbClr val="4EF2FF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HTML</a:t>
            </a:r>
            <a:r>
              <a:rPr kumimoji="1" lang="ko-KR" altLang="en-US" sz="1600" dirty="0">
                <a:solidFill>
                  <a:srgbClr val="4EF2FF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태그나 컴포넌트의 속성명은 반드시 </a:t>
            </a:r>
            <a:r>
              <a:rPr kumimoji="1" lang="en-US" altLang="ko-KR" sz="1600" dirty="0">
                <a:solidFill>
                  <a:srgbClr val="4EF2FF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camelCase</a:t>
            </a:r>
            <a:r>
              <a:rPr kumimoji="1" lang="ko-KR" altLang="en-US" sz="1600" dirty="0">
                <a:solidFill>
                  <a:srgbClr val="4EF2FF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로 작성해야 하며</a:t>
            </a:r>
            <a:r>
              <a:rPr kumimoji="1" lang="en-US" altLang="ko-KR" sz="1600" dirty="0">
                <a:solidFill>
                  <a:srgbClr val="4EF2FF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,</a:t>
            </a:r>
            <a:r>
              <a:rPr kumimoji="1" lang="ko-KR" altLang="en-US" sz="1600" dirty="0">
                <a:solidFill>
                  <a:srgbClr val="4EF2FF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kumimoji="1" lang="ko-KR" altLang="en-US" sz="1600" dirty="0" err="1">
                <a:solidFill>
                  <a:srgbClr val="4EF2FF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예약어를</a:t>
            </a:r>
            <a:r>
              <a:rPr kumimoji="1" lang="ko-KR" altLang="en-US" sz="1600" dirty="0">
                <a:solidFill>
                  <a:srgbClr val="4EF2FF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피해야 한다</a:t>
            </a:r>
            <a:r>
              <a:rPr kumimoji="1" lang="en-US" altLang="ko-KR" sz="1600" dirty="0">
                <a:solidFill>
                  <a:srgbClr val="4EF2FF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endParaRPr kumimoji="1" lang="en-US" altLang="ko-KR" sz="1600" dirty="0">
              <a:solidFill>
                <a:prstClr val="white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600" dirty="0">
                <a:solidFill>
                  <a:prstClr val="white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예를 들어 </a:t>
            </a:r>
            <a:r>
              <a:rPr kumimoji="1" lang="en-US" altLang="ko-KR" sz="1600" dirty="0">
                <a:solidFill>
                  <a:prstClr val="white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&lt;p class=“text-primary”&gt;</a:t>
            </a:r>
            <a:r>
              <a:rPr kumimoji="1" lang="ko-KR" altLang="en-US" sz="1600" dirty="0">
                <a:solidFill>
                  <a:prstClr val="white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테스트</a:t>
            </a:r>
            <a:r>
              <a:rPr kumimoji="1" lang="en-US" altLang="ko-KR" sz="1600" dirty="0">
                <a:solidFill>
                  <a:prstClr val="white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&lt;/p&gt;</a:t>
            </a:r>
            <a:r>
              <a:rPr kumimoji="1" lang="ko-KR" altLang="en-US" sz="1600" dirty="0">
                <a:solidFill>
                  <a:prstClr val="white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는 </a:t>
            </a:r>
            <a:r>
              <a:rPr kumimoji="1" lang="en-US" altLang="ko-KR" sz="1600" b="1" dirty="0">
                <a:solidFill>
                  <a:srgbClr val="4EF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&lt;p </a:t>
            </a:r>
            <a:r>
              <a:rPr kumimoji="1" lang="en-US" altLang="ko-KR" sz="1600" b="1" dirty="0" err="1">
                <a:solidFill>
                  <a:srgbClr val="4EF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className</a:t>
            </a:r>
            <a:r>
              <a:rPr kumimoji="1" lang="en-US" altLang="ko-KR" sz="1600" b="1" dirty="0">
                <a:solidFill>
                  <a:srgbClr val="4EF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=“text-primary”&gt;</a:t>
            </a:r>
            <a:r>
              <a:rPr kumimoji="1" lang="ko-KR" altLang="en-US" sz="1600" b="1" dirty="0">
                <a:solidFill>
                  <a:srgbClr val="4EF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테스트</a:t>
            </a:r>
            <a:r>
              <a:rPr kumimoji="1" lang="en-US" altLang="ko-KR" sz="1600" b="1" dirty="0">
                <a:solidFill>
                  <a:srgbClr val="4EF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&lt;/p&gt;</a:t>
            </a:r>
            <a:r>
              <a:rPr kumimoji="1" lang="ko-KR" altLang="en-US" sz="1600" b="1" dirty="0">
                <a:solidFill>
                  <a:srgbClr val="4EF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로 작성</a:t>
            </a:r>
            <a:r>
              <a:rPr kumimoji="1" lang="ko-KR" altLang="en-US" sz="1600" dirty="0">
                <a:solidFill>
                  <a:prstClr val="white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한다</a:t>
            </a:r>
            <a:r>
              <a:rPr kumimoji="1" lang="en-US" altLang="ko-KR" sz="1600" dirty="0">
                <a:solidFill>
                  <a:prstClr val="white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kumimoji="1" lang="en-US" altLang="ko-KR" sz="1600" dirty="0">
                <a:solidFill>
                  <a:prstClr val="white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&lt;</a:t>
            </a:r>
            <a:r>
              <a:rPr kumimoji="1" lang="en-US" altLang="ko-KR" sz="1600" dirty="0" err="1">
                <a:solidFill>
                  <a:prstClr val="white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SomeComponent</a:t>
            </a:r>
            <a:r>
              <a:rPr kumimoji="1" lang="en-US" altLang="ko-KR" sz="1600" dirty="0">
                <a:solidFill>
                  <a:prstClr val="white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logo-size=“small” /&gt; </a:t>
            </a:r>
            <a:r>
              <a:rPr kumimoji="1" lang="ko-KR" altLang="en-US" sz="1600" dirty="0">
                <a:solidFill>
                  <a:prstClr val="white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이 아닌</a:t>
            </a:r>
            <a:r>
              <a:rPr kumimoji="1" lang="en-US" altLang="ko-KR" sz="1600" dirty="0">
                <a:solidFill>
                  <a:prstClr val="white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,</a:t>
            </a:r>
            <a:r>
              <a:rPr kumimoji="1" lang="ko-KR" altLang="en-US" sz="1600" dirty="0">
                <a:solidFill>
                  <a:prstClr val="white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kumimoji="1" lang="en-US" altLang="ko-KR" sz="1600" b="1" dirty="0">
                <a:solidFill>
                  <a:srgbClr val="4EF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&lt;</a:t>
            </a:r>
            <a:r>
              <a:rPr kumimoji="1" lang="en-US" altLang="ko-KR" sz="1600" b="1" dirty="0" err="1">
                <a:solidFill>
                  <a:srgbClr val="4EF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SomeComponent</a:t>
            </a:r>
            <a:r>
              <a:rPr kumimoji="1" lang="en-US" altLang="ko-KR" sz="1600" b="1" dirty="0">
                <a:solidFill>
                  <a:srgbClr val="4EF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kumimoji="1" lang="en-US" altLang="ko-KR" sz="1600" b="1" dirty="0" err="1">
                <a:solidFill>
                  <a:srgbClr val="4EF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logoSize</a:t>
            </a:r>
            <a:r>
              <a:rPr kumimoji="1" lang="en-US" altLang="ko-KR" sz="1600" b="1" dirty="0">
                <a:solidFill>
                  <a:srgbClr val="4EF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=“small” /&gt;</a:t>
            </a:r>
            <a:r>
              <a:rPr kumimoji="1" lang="ko-KR" altLang="en-US" sz="1600" b="1" dirty="0">
                <a:solidFill>
                  <a:srgbClr val="4EF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로 작성</a:t>
            </a:r>
            <a:r>
              <a:rPr kumimoji="1" lang="ko-KR" altLang="en-US" sz="1600" dirty="0">
                <a:solidFill>
                  <a:prstClr val="white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한다</a:t>
            </a:r>
            <a:r>
              <a:rPr kumimoji="1" lang="en-US" altLang="ko-KR" sz="1600" dirty="0">
                <a:solidFill>
                  <a:prstClr val="white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B597D2E-2A77-CCE4-7D4B-0426E2E74A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3998" y="4921525"/>
            <a:ext cx="6258140" cy="1462107"/>
          </a:xfrm>
          <a:prstGeom prst="rect">
            <a:avLst/>
          </a:prstGeom>
        </p:spPr>
      </p:pic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D45CF9C9-F3C5-3CBD-CBAB-90409376C568}"/>
              </a:ext>
            </a:extLst>
          </p:cNvPr>
          <p:cNvSpPr/>
          <p:nvPr/>
        </p:nvSpPr>
        <p:spPr>
          <a:xfrm>
            <a:off x="1555424" y="5724579"/>
            <a:ext cx="1197203" cy="252013"/>
          </a:xfrm>
          <a:prstGeom prst="roundRect">
            <a:avLst>
              <a:gd name="adj" fmla="val 7206"/>
            </a:avLst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7251690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BB2E6D-26F3-B05C-71E3-2CAAC7502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3421"/>
            <a:ext cx="10515600" cy="668545"/>
          </a:xfrm>
        </p:spPr>
        <p:txBody>
          <a:bodyPr>
            <a:normAutofit/>
          </a:bodyPr>
          <a:lstStyle/>
          <a:p>
            <a:r>
              <a:rPr kumimoji="1" lang="en-US" altLang="ko-KR" sz="3000" b="1" dirty="0">
                <a:solidFill>
                  <a:prstClr val="whit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JSX</a:t>
            </a:r>
            <a:r>
              <a:rPr kumimoji="1" lang="ko-KR" altLang="en-US" sz="3000" b="1" dirty="0" err="1">
                <a:solidFill>
                  <a:prstClr val="whit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를</a:t>
            </a:r>
            <a:r>
              <a:rPr kumimoji="1" lang="ko-KR" altLang="en-US" sz="3000" b="1" dirty="0">
                <a:solidFill>
                  <a:prstClr val="whit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사용한 컴포넌트 생성 규칙</a:t>
            </a:r>
            <a:endParaRPr kumimoji="1" lang="ko-KR" altLang="en-US" sz="1600" dirty="0">
              <a:solidFill>
                <a:schemeClr val="bg1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1D867A7D-DD4B-BBBC-7535-A87B3E3A1057}"/>
              </a:ext>
            </a:extLst>
          </p:cNvPr>
          <p:cNvSpPr/>
          <p:nvPr/>
        </p:nvSpPr>
        <p:spPr>
          <a:xfrm>
            <a:off x="945875" y="1518065"/>
            <a:ext cx="10085540" cy="763222"/>
          </a:xfrm>
          <a:prstGeom prst="roundRect">
            <a:avLst>
              <a:gd name="adj" fmla="val 5724"/>
            </a:avLst>
          </a:prstGeom>
          <a:solidFill>
            <a:srgbClr val="FFFFFF">
              <a:alpha val="5098"/>
            </a:srgbClr>
          </a:solidFill>
          <a:ln w="28575">
            <a:solidFill>
              <a:srgbClr val="4EF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144000" rtlCol="0" anchor="t" anchorCtr="0"/>
          <a:lstStyle/>
          <a:p>
            <a:pPr>
              <a:lnSpc>
                <a:spcPct val="130000"/>
              </a:lnSpc>
            </a:pPr>
            <a:r>
              <a:rPr kumimoji="1" lang="en-US" altLang="ko-KR" sz="2000" b="1" dirty="0">
                <a:solidFill>
                  <a:srgbClr val="4EF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4.</a:t>
            </a:r>
            <a:r>
              <a:rPr kumimoji="1" lang="ko-KR" altLang="en-US" sz="2000" b="1" dirty="0">
                <a:solidFill>
                  <a:srgbClr val="4EF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kumimoji="1" lang="en-US" altLang="ko-KR" sz="2000" b="1" dirty="0">
                <a:solidFill>
                  <a:srgbClr val="4EF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props</a:t>
            </a:r>
            <a:r>
              <a:rPr kumimoji="1" lang="ko-KR" altLang="en-US" sz="2000" b="1" dirty="0">
                <a:solidFill>
                  <a:srgbClr val="4EF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로 배열</a:t>
            </a:r>
            <a:r>
              <a:rPr kumimoji="1" lang="en-US" altLang="ko-KR" sz="2000" b="1" dirty="0">
                <a:solidFill>
                  <a:srgbClr val="4EF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kumimoji="1" lang="ko-KR" altLang="en-US" sz="2000" b="1" dirty="0">
                <a:solidFill>
                  <a:srgbClr val="4EF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객체</a:t>
            </a:r>
            <a:r>
              <a:rPr kumimoji="1" lang="en-US" altLang="ko-KR" sz="2000" b="1" dirty="0">
                <a:solidFill>
                  <a:srgbClr val="4EF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kumimoji="1" lang="ko-KR" altLang="en-US" sz="2000" b="1" dirty="0">
                <a:solidFill>
                  <a:srgbClr val="4EF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함수 등을 전달할 때는 식을 중괄호로 감싸야 한다</a:t>
            </a:r>
            <a:r>
              <a:rPr kumimoji="1" lang="en-US" altLang="ko-KR" sz="2000" b="1" dirty="0">
                <a:solidFill>
                  <a:srgbClr val="4EF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</p:txBody>
      </p:sp>
      <p:graphicFrame>
        <p:nvGraphicFramePr>
          <p:cNvPr id="8" name="표 10">
            <a:extLst>
              <a:ext uri="{FF2B5EF4-FFF2-40B4-BE49-F238E27FC236}">
                <a16:creationId xmlns:a16="http://schemas.microsoft.com/office/drawing/2014/main" id="{8C709B35-B154-6530-605D-03D9A28F23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1301619"/>
              </p:ext>
            </p:extLst>
          </p:nvPr>
        </p:nvGraphicFramePr>
        <p:xfrm>
          <a:off x="945875" y="2632110"/>
          <a:ext cx="10085540" cy="3906799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5049572">
                  <a:extLst>
                    <a:ext uri="{9D8B030D-6E8A-4147-A177-3AD203B41FA5}">
                      <a16:colId xmlns:a16="http://schemas.microsoft.com/office/drawing/2014/main" val="140611739"/>
                    </a:ext>
                  </a:extLst>
                </a:gridCol>
                <a:gridCol w="5035968">
                  <a:extLst>
                    <a:ext uri="{9D8B030D-6E8A-4147-A177-3AD203B41FA5}">
                      <a16:colId xmlns:a16="http://schemas.microsoft.com/office/drawing/2014/main" val="2750068806"/>
                    </a:ext>
                  </a:extLst>
                </a:gridCol>
              </a:tblGrid>
              <a:tr h="53455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이렇게 쓰지 마세요</a:t>
                      </a:r>
                      <a:r>
                        <a:rPr kumimoji="1" lang="en-US" altLang="ko-KR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!</a:t>
                      </a:r>
                      <a:r>
                        <a:rPr kumimoji="1" lang="ko-KR" alt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❌</a:t>
                      </a:r>
                      <a:endParaRPr lang="ko-Kore-KR" altLang="en-US" sz="180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EF2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E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E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이렇게 쓰세요</a:t>
                      </a:r>
                      <a:r>
                        <a:rPr lang="en-US" altLang="ko-KR" sz="180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!</a:t>
                      </a:r>
                      <a:r>
                        <a:rPr lang="ko-KR" altLang="en-US" sz="180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✅</a:t>
                      </a:r>
                      <a:endParaRPr lang="ko-Kore-KR" altLang="en-US" sz="180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EF2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E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E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5582838"/>
                  </a:ext>
                </a:extLst>
              </a:tr>
              <a:tr h="534559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b="0" i="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자바스크립트 식이 아닌 일반 문자열인데 중괄호로 감싼다</a:t>
                      </a:r>
                      <a:r>
                        <a:rPr lang="en-US" altLang="ko-KR" sz="1600" b="0" i="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</a:t>
                      </a:r>
                    </a:p>
                    <a:p>
                      <a:pPr algn="ctr"/>
                      <a:endParaRPr lang="en-US" altLang="ko-Kore-KR" sz="1600" b="0" i="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  <a:p>
                      <a:pPr algn="ctr"/>
                      <a:endParaRPr lang="en-US" altLang="ko-Kore-KR" sz="1600" b="0" i="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  <a:p>
                      <a:pPr algn="ctr"/>
                      <a:endParaRPr lang="en-US" altLang="ko-Kore-KR" sz="1600" b="0" i="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자바스크립트 식인데 중괄호로 감싸지 않았다</a:t>
                      </a:r>
                      <a:r>
                        <a:rPr lang="en-US" altLang="ko-KR" sz="1600" b="0" i="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</a:t>
                      </a:r>
                      <a:r>
                        <a:rPr lang="ko-KR" altLang="en-US" sz="1600" b="0" i="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</a:t>
                      </a:r>
                      <a:r>
                        <a:rPr lang="en-US" altLang="ko-KR" sz="1600" b="0" i="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(</a:t>
                      </a:r>
                      <a:r>
                        <a:rPr lang="ko-KR" altLang="en-US" sz="1600" b="0" i="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에러 발생</a:t>
                      </a:r>
                      <a:r>
                        <a:rPr lang="en-US" altLang="ko-KR" sz="1600" b="0" i="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)</a:t>
                      </a:r>
                      <a:endParaRPr lang="en-US" altLang="ko-Kore-KR" sz="1600" b="1" i="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  <a:p>
                      <a:pPr algn="ctr"/>
                      <a:endParaRPr lang="en-US" altLang="ko-Kore-KR" sz="1600" b="1" i="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  <a:p>
                      <a:pPr algn="ctr"/>
                      <a:endParaRPr lang="en-US" altLang="ko-Kore-KR" sz="1600" b="1" i="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  <a:p>
                      <a:pPr algn="ctr"/>
                      <a:endParaRPr lang="en-US" altLang="ko-Kore-KR" sz="1600" b="1" i="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  <a:p>
                      <a:pPr algn="ctr"/>
                      <a:endParaRPr lang="en-US" altLang="ko-Kore-KR" sz="1600" b="1" i="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  <a:p>
                      <a:pPr algn="ctr"/>
                      <a:endParaRPr lang="en-US" altLang="ko-Kore-KR" sz="1600" b="1" i="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  <a:p>
                      <a:pPr algn="ctr"/>
                      <a:endParaRPr lang="ko-Kore-KR" altLang="en-US" sz="1600" b="1" i="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209160" marR="209160" marT="101160" marB="1011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EF2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E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E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문자열은 문자열 그대로 사용하고</a:t>
                      </a:r>
                      <a:r>
                        <a:rPr kumimoji="0" lang="en-US" altLang="ko-KR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,</a:t>
                      </a:r>
                      <a:br>
                        <a:rPr kumimoji="0" lang="en-US" altLang="ko-KR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</a:br>
                      <a:r>
                        <a:rPr kumimoji="0" lang="ko-KR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자바스크립트 식은 중괄호로 감싼다</a:t>
                      </a:r>
                      <a:r>
                        <a:rPr kumimoji="0" lang="en-US" altLang="ko-KR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ore-KR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ore-KR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ore-KR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ore-KR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ore-KR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ore-KR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ore-KR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ore-KR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  <a:p>
                      <a:pPr algn="ctr"/>
                      <a:endParaRPr lang="ko-Kore-KR" altLang="en-US" sz="160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209160" marR="209160" marT="101160" marB="101160" anchor="ctr">
                    <a:lnL w="12700" cap="flat" cmpd="sng" algn="ctr">
                      <a:solidFill>
                        <a:srgbClr val="4EF2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E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E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509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9631666"/>
                  </a:ext>
                </a:extLst>
              </a:tr>
            </a:tbl>
          </a:graphicData>
        </a:graphic>
      </p:graphicFrame>
      <p:pic>
        <p:nvPicPr>
          <p:cNvPr id="9" name="그림 8">
            <a:extLst>
              <a:ext uri="{FF2B5EF4-FFF2-40B4-BE49-F238E27FC236}">
                <a16:creationId xmlns:a16="http://schemas.microsoft.com/office/drawing/2014/main" id="{1B39636D-AA2A-E612-6A72-BB9721CD3E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7954" y="3738276"/>
            <a:ext cx="2574301" cy="66931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5B6BD46-EA35-C6D7-E70A-EBFF879B6C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57954" y="4689204"/>
            <a:ext cx="2487534" cy="184970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A0E13DA-40C1-C1ED-873E-F5FF8848E0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82628" y="4415082"/>
            <a:ext cx="4640928" cy="1849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038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BB2E6D-26F3-B05C-71E3-2CAAC7502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3421"/>
            <a:ext cx="10515600" cy="668545"/>
          </a:xfrm>
        </p:spPr>
        <p:txBody>
          <a:bodyPr>
            <a:normAutofit/>
          </a:bodyPr>
          <a:lstStyle/>
          <a:p>
            <a:r>
              <a:rPr kumimoji="1" lang="en-US" altLang="ko-KR" sz="3000" b="1" dirty="0">
                <a:solidFill>
                  <a:prstClr val="whit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JSX</a:t>
            </a:r>
            <a:r>
              <a:rPr kumimoji="1" lang="ko-KR" altLang="en-US" sz="3000" b="1" dirty="0" err="1">
                <a:solidFill>
                  <a:prstClr val="whit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를</a:t>
            </a:r>
            <a:r>
              <a:rPr kumimoji="1" lang="ko-KR" altLang="en-US" sz="3000" b="1" dirty="0">
                <a:solidFill>
                  <a:prstClr val="whit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사용한 컴포넌트 생성 규칙</a:t>
            </a:r>
            <a:endParaRPr kumimoji="1" lang="ko-KR" altLang="en-US" sz="1600" dirty="0">
              <a:solidFill>
                <a:schemeClr val="bg1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1D867A7D-DD4B-BBBC-7535-A87B3E3A1057}"/>
              </a:ext>
            </a:extLst>
          </p:cNvPr>
          <p:cNvSpPr/>
          <p:nvPr/>
        </p:nvSpPr>
        <p:spPr>
          <a:xfrm>
            <a:off x="945875" y="1518065"/>
            <a:ext cx="10085540" cy="763222"/>
          </a:xfrm>
          <a:prstGeom prst="roundRect">
            <a:avLst>
              <a:gd name="adj" fmla="val 5724"/>
            </a:avLst>
          </a:prstGeom>
          <a:solidFill>
            <a:srgbClr val="FFFFFF">
              <a:alpha val="5098"/>
            </a:srgbClr>
          </a:solidFill>
          <a:ln w="28575">
            <a:solidFill>
              <a:srgbClr val="4EF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144000" rtlCol="0" anchor="t" anchorCtr="0"/>
          <a:lstStyle/>
          <a:p>
            <a:pPr>
              <a:lnSpc>
                <a:spcPct val="130000"/>
              </a:lnSpc>
            </a:pPr>
            <a:r>
              <a:rPr kumimoji="1" lang="en-US" altLang="ko-KR" sz="2000" b="1" dirty="0">
                <a:solidFill>
                  <a:srgbClr val="4EF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5.</a:t>
            </a:r>
            <a:r>
              <a:rPr kumimoji="1" lang="ko-KR" altLang="en-US" sz="2000" b="1" dirty="0">
                <a:solidFill>
                  <a:srgbClr val="4EF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kumimoji="1" lang="en-US" altLang="ko-KR" sz="2000" b="1" dirty="0">
                <a:solidFill>
                  <a:srgbClr val="4EF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JSX </a:t>
            </a:r>
            <a:r>
              <a:rPr kumimoji="1" lang="ko-KR" altLang="en-US" sz="2000" b="1" dirty="0">
                <a:solidFill>
                  <a:srgbClr val="4EF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코드 주석은 </a:t>
            </a:r>
            <a:r>
              <a:rPr kumimoji="1" lang="en-US" altLang="ko-KR" sz="2000" b="1" dirty="0">
                <a:solidFill>
                  <a:srgbClr val="4EF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{/</a:t>
            </a:r>
            <a:r>
              <a:rPr kumimoji="1" lang="ko-KR" altLang="en-US" sz="2000" b="1" dirty="0">
                <a:solidFill>
                  <a:srgbClr val="4EF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* </a:t>
            </a:r>
            <a:r>
              <a:rPr kumimoji="1" lang="en-US" altLang="ko-KR" sz="2000" b="1" dirty="0">
                <a:solidFill>
                  <a:srgbClr val="4EF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&lt;</a:t>
            </a:r>
            <a:r>
              <a:rPr kumimoji="1" lang="ko-KR" altLang="en-US" sz="2000" b="1" dirty="0">
                <a:solidFill>
                  <a:srgbClr val="4EF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컴포넌트 </a:t>
            </a:r>
            <a:r>
              <a:rPr kumimoji="1" lang="en-US" altLang="ko-KR" sz="2000" b="1" dirty="0">
                <a:solidFill>
                  <a:srgbClr val="4EF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/&gt;</a:t>
            </a:r>
            <a:r>
              <a:rPr kumimoji="1" lang="ko-KR" altLang="en-US" sz="2000" b="1" dirty="0">
                <a:solidFill>
                  <a:srgbClr val="4EF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*</a:t>
            </a:r>
            <a:r>
              <a:rPr kumimoji="1" lang="en-US" altLang="ko-KR" sz="2000" b="1" dirty="0">
                <a:solidFill>
                  <a:srgbClr val="4EF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/}</a:t>
            </a:r>
            <a:r>
              <a:rPr kumimoji="1" lang="ko-KR" altLang="en-US" sz="2000" b="1" dirty="0">
                <a:solidFill>
                  <a:srgbClr val="4EF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형태로 사용한다</a:t>
            </a:r>
            <a:r>
              <a:rPr kumimoji="1" lang="en-US" altLang="ko-KR" sz="2000" b="1" dirty="0">
                <a:solidFill>
                  <a:srgbClr val="4EF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9D8024D-A6EE-7220-2A7A-DC04AF6016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388372"/>
            <a:ext cx="4377625" cy="4167969"/>
          </a:xfrm>
          <a:prstGeom prst="rect">
            <a:avLst/>
          </a:prstGeom>
        </p:spPr>
      </p:pic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2F89AA96-AFAE-D36B-A9EE-FDBFBA07FD95}"/>
              </a:ext>
            </a:extLst>
          </p:cNvPr>
          <p:cNvSpPr/>
          <p:nvPr/>
        </p:nvSpPr>
        <p:spPr>
          <a:xfrm>
            <a:off x="1517717" y="5488909"/>
            <a:ext cx="2196444" cy="252013"/>
          </a:xfrm>
          <a:prstGeom prst="roundRect">
            <a:avLst>
              <a:gd name="adj" fmla="val 7206"/>
            </a:avLst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66345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BB2E6D-26F3-B05C-71E3-2CAAC7502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3421"/>
            <a:ext cx="10515600" cy="668545"/>
          </a:xfrm>
        </p:spPr>
        <p:txBody>
          <a:bodyPr>
            <a:normAutofit/>
          </a:bodyPr>
          <a:lstStyle/>
          <a:p>
            <a:r>
              <a:rPr kumimoji="1" lang="ko-KR" altLang="en-US" sz="3000" b="1" dirty="0">
                <a:solidFill>
                  <a:prstClr val="whit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다양한 컴포넌트 </a:t>
            </a:r>
            <a:r>
              <a:rPr kumimoji="1" lang="en-US" altLang="ko-KR" sz="3000" b="1" dirty="0">
                <a:solidFill>
                  <a:prstClr val="whit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export</a:t>
            </a:r>
            <a:r>
              <a:rPr kumimoji="1" lang="ko-KR" altLang="en-US" sz="3000" b="1" dirty="0">
                <a:solidFill>
                  <a:prstClr val="whit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방법</a:t>
            </a:r>
            <a:endParaRPr kumimoji="1" lang="ko-KR" altLang="en-US" sz="1600" dirty="0">
              <a:solidFill>
                <a:schemeClr val="bg1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23A88DE-E62A-5904-2F94-4E34E96EB0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1662329"/>
            <a:ext cx="7772400" cy="3910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0927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BB2E6D-26F3-B05C-71E3-2CAAC7502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3421"/>
            <a:ext cx="10515600" cy="668545"/>
          </a:xfrm>
        </p:spPr>
        <p:txBody>
          <a:bodyPr>
            <a:normAutofit/>
          </a:bodyPr>
          <a:lstStyle/>
          <a:p>
            <a:r>
              <a:rPr kumimoji="1" lang="ko-KR" altLang="en-US" sz="3000" b="1" dirty="0">
                <a:solidFill>
                  <a:prstClr val="whit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기본적인 컴포넌트 생성 코드 예</a:t>
            </a:r>
            <a:endParaRPr kumimoji="1" lang="ko-KR" altLang="en-US" sz="1600" dirty="0">
              <a:solidFill>
                <a:schemeClr val="bg1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72A0D06-E7C4-19DE-E91D-FDF583FDBC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481" y="1340245"/>
            <a:ext cx="6623375" cy="5122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2945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BB2E6D-26F3-B05C-71E3-2CAAC7502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06408"/>
            <a:ext cx="10515600" cy="872863"/>
          </a:xfrm>
        </p:spPr>
        <p:txBody>
          <a:bodyPr anchor="t">
            <a:noAutofit/>
          </a:bodyPr>
          <a:lstStyle/>
          <a:p>
            <a:pPr algn="ctr"/>
            <a:r>
              <a:rPr kumimoji="1" lang="ko-KR" altLang="en-US" sz="4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리액트</a:t>
            </a:r>
            <a:r>
              <a:rPr kumimoji="1" lang="ko-KR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기초</a:t>
            </a:r>
            <a:endParaRPr kumimoji="1" lang="ko-KR" altLang="en-US" sz="4000" b="1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32EAB3-4347-16DD-4D12-6504CEAF82DB}"/>
              </a:ext>
            </a:extLst>
          </p:cNvPr>
          <p:cNvSpPr txBox="1"/>
          <p:nvPr/>
        </p:nvSpPr>
        <p:spPr>
          <a:xfrm>
            <a:off x="927904" y="2297805"/>
            <a:ext cx="10336192" cy="2120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-</a:t>
            </a: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kumimoji="1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DOM </a:t>
            </a: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이벤트</a:t>
            </a:r>
            <a:endParaRPr kumimoji="1" lang="en-US" altLang="ko-KR" sz="2800" dirty="0">
              <a:solidFill>
                <a:prstClr val="white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800" dirty="0">
                <a:solidFill>
                  <a:prstClr val="white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-</a:t>
            </a:r>
            <a:r>
              <a:rPr kumimoji="1" lang="ko-KR" altLang="en-US" sz="2800" dirty="0">
                <a:solidFill>
                  <a:prstClr val="white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컴포넌트 생성</a:t>
            </a:r>
            <a:endParaRPr kumimoji="1" lang="en-US" altLang="ko-KR" sz="2800" dirty="0">
              <a:solidFill>
                <a:prstClr val="white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600" b="1" dirty="0">
                <a:solidFill>
                  <a:srgbClr val="4EF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-</a:t>
            </a:r>
            <a:r>
              <a:rPr kumimoji="1" lang="ko-KR" altLang="en-US" sz="3600" b="1" dirty="0">
                <a:solidFill>
                  <a:srgbClr val="4EF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kumimoji="1" lang="en-US" altLang="ko-KR" sz="3600" b="1" dirty="0">
                <a:solidFill>
                  <a:srgbClr val="4EF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State, Props, Children</a:t>
            </a:r>
          </a:p>
        </p:txBody>
      </p:sp>
    </p:spTree>
    <p:extLst>
      <p:ext uri="{BB962C8B-B14F-4D97-AF65-F5344CB8AC3E}">
        <p14:creationId xmlns:p14="http://schemas.microsoft.com/office/powerpoint/2010/main" val="17038692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BB2E6D-26F3-B05C-71E3-2CAAC7502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3421"/>
            <a:ext cx="10515600" cy="668545"/>
          </a:xfrm>
        </p:spPr>
        <p:txBody>
          <a:bodyPr>
            <a:normAutofit/>
          </a:bodyPr>
          <a:lstStyle/>
          <a:p>
            <a:r>
              <a:rPr kumimoji="1" lang="ko-KR" altLang="en-US" sz="3000" b="1" dirty="0">
                <a:solidFill>
                  <a:prstClr val="whit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그림으로 보는 </a:t>
            </a:r>
            <a:r>
              <a:rPr kumimoji="1" lang="en-US" altLang="ko-KR" sz="3000" b="1" dirty="0">
                <a:solidFill>
                  <a:prstClr val="whit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State, Props</a:t>
            </a:r>
            <a:endParaRPr kumimoji="1" lang="ko-KR" altLang="en-US" sz="1600" dirty="0">
              <a:solidFill>
                <a:schemeClr val="bg1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8D8525E4-B0A9-034B-4AD9-671C8F2613E9}"/>
              </a:ext>
            </a:extLst>
          </p:cNvPr>
          <p:cNvSpPr/>
          <p:nvPr/>
        </p:nvSpPr>
        <p:spPr>
          <a:xfrm>
            <a:off x="4742096" y="1545238"/>
            <a:ext cx="2481564" cy="1348791"/>
          </a:xfrm>
          <a:prstGeom prst="roundRect">
            <a:avLst>
              <a:gd name="adj" fmla="val 9312"/>
            </a:avLst>
          </a:prstGeom>
          <a:noFill/>
          <a:ln w="28575">
            <a:solidFill>
              <a:srgbClr val="6E07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36000" rtlCol="0" anchor="ctr" anchorCtr="0"/>
          <a:lstStyle/>
          <a:p>
            <a:pPr algn="ctr">
              <a:lnSpc>
                <a:spcPct val="130000"/>
              </a:lnSpc>
            </a:pPr>
            <a:r>
              <a:rPr kumimoji="1" lang="ko-KR" altLang="en-US" sz="20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부모 컴포넌트</a:t>
            </a:r>
            <a:endParaRPr kumimoji="1" lang="en-US" altLang="ko-KR" sz="2000" b="1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algn="ctr">
              <a:lnSpc>
                <a:spcPct val="130000"/>
              </a:lnSpc>
            </a:pPr>
            <a:endParaRPr kumimoji="1" lang="en-US" altLang="ko-KR" sz="2000" b="1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6F641DED-02F9-1DE3-F471-F35F3B07754F}"/>
              </a:ext>
            </a:extLst>
          </p:cNvPr>
          <p:cNvSpPr/>
          <p:nvPr/>
        </p:nvSpPr>
        <p:spPr>
          <a:xfrm>
            <a:off x="1753799" y="3429000"/>
            <a:ext cx="2481564" cy="1179109"/>
          </a:xfrm>
          <a:prstGeom prst="roundRect">
            <a:avLst>
              <a:gd name="adj" fmla="val 9312"/>
            </a:avLst>
          </a:prstGeom>
          <a:noFill/>
          <a:ln w="28575">
            <a:solidFill>
              <a:srgbClr val="6E07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36000" rtlCol="0" anchor="ctr" anchorCtr="0"/>
          <a:lstStyle/>
          <a:p>
            <a:pPr algn="ctr">
              <a:lnSpc>
                <a:spcPct val="130000"/>
              </a:lnSpc>
            </a:pPr>
            <a:r>
              <a:rPr kumimoji="1" lang="ko-KR" altLang="en-US" sz="20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자식 컴포넌트</a:t>
            </a:r>
            <a:endParaRPr kumimoji="1" lang="en-US" altLang="ko-KR" sz="2000" b="1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algn="ctr">
              <a:lnSpc>
                <a:spcPct val="130000"/>
              </a:lnSpc>
            </a:pPr>
            <a:endParaRPr kumimoji="1" lang="en-US" altLang="ko-KR" sz="2000" b="1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986632E-AD64-2E1F-21B0-8B2058B2FAA7}"/>
              </a:ext>
            </a:extLst>
          </p:cNvPr>
          <p:cNvSpPr/>
          <p:nvPr/>
        </p:nvSpPr>
        <p:spPr>
          <a:xfrm>
            <a:off x="924240" y="5220094"/>
            <a:ext cx="2780494" cy="736049"/>
          </a:xfrm>
          <a:prstGeom prst="roundRect">
            <a:avLst>
              <a:gd name="adj" fmla="val 9312"/>
            </a:avLst>
          </a:prstGeom>
          <a:solidFill>
            <a:srgbClr val="6E07F3">
              <a:alpha val="40000"/>
            </a:srgb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36000" rtlCol="0" anchor="ctr" anchorCtr="0"/>
          <a:lstStyle/>
          <a:p>
            <a:pPr algn="ctr">
              <a:lnSpc>
                <a:spcPct val="130000"/>
              </a:lnSpc>
            </a:pPr>
            <a:r>
              <a:rPr kumimoji="1" lang="ko-KR" altLang="en-US" sz="16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자식의 자식 컴포넌트</a:t>
            </a:r>
            <a:endParaRPr kumimoji="1" lang="en-US" altLang="ko-KR" sz="1600" b="1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10FD995A-5D39-4797-A6F5-623CEFA254C8}"/>
              </a:ext>
            </a:extLst>
          </p:cNvPr>
          <p:cNvSpPr/>
          <p:nvPr/>
        </p:nvSpPr>
        <p:spPr>
          <a:xfrm>
            <a:off x="3903111" y="5220094"/>
            <a:ext cx="2780494" cy="1179109"/>
          </a:xfrm>
          <a:prstGeom prst="roundRect">
            <a:avLst>
              <a:gd name="adj" fmla="val 9312"/>
            </a:avLst>
          </a:prstGeom>
          <a:solidFill>
            <a:srgbClr val="6E07F3">
              <a:alpha val="40000"/>
            </a:srgb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36000" rtlCol="0" anchor="ctr" anchorCtr="0"/>
          <a:lstStyle/>
          <a:p>
            <a:pPr algn="ctr">
              <a:lnSpc>
                <a:spcPct val="130000"/>
              </a:lnSpc>
            </a:pPr>
            <a:r>
              <a:rPr kumimoji="1" lang="ko-KR" altLang="en-US" sz="16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자식의 자식 컴포넌트</a:t>
            </a:r>
            <a:endParaRPr kumimoji="1" lang="en-US" altLang="ko-KR" sz="1600" b="1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algn="ctr">
              <a:lnSpc>
                <a:spcPct val="130000"/>
              </a:lnSpc>
            </a:pPr>
            <a:endParaRPr kumimoji="1" lang="en-US" altLang="ko-KR" sz="1600" b="1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181F8336-D69F-760F-67AC-C38550ACB1A2}"/>
              </a:ext>
            </a:extLst>
          </p:cNvPr>
          <p:cNvSpPr/>
          <p:nvPr/>
        </p:nvSpPr>
        <p:spPr>
          <a:xfrm>
            <a:off x="7805808" y="3429000"/>
            <a:ext cx="2481564" cy="668545"/>
          </a:xfrm>
          <a:prstGeom prst="roundRect">
            <a:avLst>
              <a:gd name="adj" fmla="val 9312"/>
            </a:avLst>
          </a:prstGeom>
          <a:noFill/>
          <a:ln w="28575">
            <a:solidFill>
              <a:srgbClr val="6E07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36000" rtlCol="0" anchor="ctr" anchorCtr="0"/>
          <a:lstStyle/>
          <a:p>
            <a:pPr algn="ctr">
              <a:lnSpc>
                <a:spcPct val="130000"/>
              </a:lnSpc>
            </a:pPr>
            <a:r>
              <a:rPr kumimoji="1" lang="ko-KR" altLang="en-US" sz="20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자식 컴포넌트</a:t>
            </a:r>
            <a:endParaRPr kumimoji="1" lang="en-US" altLang="ko-KR" sz="2000" b="1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1E3B3C85-7C74-0FF8-464B-15791CBAFB9B}"/>
              </a:ext>
            </a:extLst>
          </p:cNvPr>
          <p:cNvCxnSpPr>
            <a:cxnSpLocks/>
          </p:cNvCxnSpPr>
          <p:nvPr/>
        </p:nvCxnSpPr>
        <p:spPr>
          <a:xfrm flipH="1">
            <a:off x="3741620" y="2894029"/>
            <a:ext cx="1016869" cy="869243"/>
          </a:xfrm>
          <a:prstGeom prst="straightConnector1">
            <a:avLst/>
          </a:prstGeom>
          <a:ln w="19050">
            <a:solidFill>
              <a:srgbClr val="EFF900"/>
            </a:solidFill>
            <a:prstDash val="dash"/>
            <a:headEnd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33DA84D9-3728-5F70-D9AA-1FC07BB4E834}"/>
              </a:ext>
            </a:extLst>
          </p:cNvPr>
          <p:cNvCxnSpPr>
            <a:cxnSpLocks/>
          </p:cNvCxnSpPr>
          <p:nvPr/>
        </p:nvCxnSpPr>
        <p:spPr>
          <a:xfrm>
            <a:off x="7211650" y="2894029"/>
            <a:ext cx="1012486" cy="801278"/>
          </a:xfrm>
          <a:prstGeom prst="straightConnector1">
            <a:avLst/>
          </a:prstGeom>
          <a:ln w="19050">
            <a:solidFill>
              <a:srgbClr val="EFF900"/>
            </a:solidFill>
            <a:prstDash val="dash"/>
            <a:headEnd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CC6CB199-A43A-DDFD-1B62-C0762D084E09}"/>
              </a:ext>
            </a:extLst>
          </p:cNvPr>
          <p:cNvCxnSpPr>
            <a:cxnSpLocks/>
          </p:cNvCxnSpPr>
          <p:nvPr/>
        </p:nvCxnSpPr>
        <p:spPr>
          <a:xfrm flipH="1">
            <a:off x="2092751" y="4637988"/>
            <a:ext cx="695536" cy="725864"/>
          </a:xfrm>
          <a:prstGeom prst="straightConnector1">
            <a:avLst/>
          </a:prstGeom>
          <a:ln w="19050">
            <a:solidFill>
              <a:srgbClr val="EFF900"/>
            </a:solidFill>
            <a:prstDash val="dash"/>
            <a:headEnd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06854AC1-2572-0FDA-2FAD-FB0607168145}"/>
              </a:ext>
            </a:extLst>
          </p:cNvPr>
          <p:cNvCxnSpPr>
            <a:cxnSpLocks/>
          </p:cNvCxnSpPr>
          <p:nvPr/>
        </p:nvCxnSpPr>
        <p:spPr>
          <a:xfrm>
            <a:off x="4013358" y="4655243"/>
            <a:ext cx="745131" cy="718373"/>
          </a:xfrm>
          <a:prstGeom prst="straightConnector1">
            <a:avLst/>
          </a:prstGeom>
          <a:ln w="19050">
            <a:solidFill>
              <a:srgbClr val="EFF900"/>
            </a:solidFill>
            <a:prstDash val="dash"/>
            <a:headEnd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1DC54365-3E3B-0F37-8061-B6CD8FE26488}"/>
              </a:ext>
            </a:extLst>
          </p:cNvPr>
          <p:cNvSpPr txBox="1"/>
          <p:nvPr/>
        </p:nvSpPr>
        <p:spPr>
          <a:xfrm>
            <a:off x="3481831" y="2937698"/>
            <a:ext cx="1016869" cy="30777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kumimoji="1" lang="en-US" altLang="ko-Kore-KR" sz="1400" b="1" dirty="0">
                <a:solidFill>
                  <a:srgbClr val="EFF9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Props</a:t>
            </a:r>
            <a:endParaRPr lang="ko-Kore-KR" altLang="en-US" sz="1400" dirty="0">
              <a:solidFill>
                <a:srgbClr val="EFF900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41155CE-2741-CF26-E625-0AC37D9A3E8C}"/>
              </a:ext>
            </a:extLst>
          </p:cNvPr>
          <p:cNvSpPr txBox="1"/>
          <p:nvPr/>
        </p:nvSpPr>
        <p:spPr>
          <a:xfrm>
            <a:off x="7504764" y="2937698"/>
            <a:ext cx="1016869" cy="30777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kumimoji="1" lang="en-US" altLang="ko-Kore-KR" sz="1400" b="1" dirty="0">
                <a:solidFill>
                  <a:srgbClr val="EFF9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Props</a:t>
            </a:r>
            <a:endParaRPr lang="ko-Kore-KR" altLang="en-US" sz="1400" dirty="0">
              <a:solidFill>
                <a:srgbClr val="EFF900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ADD709D-6E29-3019-51D4-7F65C52F2E87}"/>
              </a:ext>
            </a:extLst>
          </p:cNvPr>
          <p:cNvSpPr txBox="1"/>
          <p:nvPr/>
        </p:nvSpPr>
        <p:spPr>
          <a:xfrm>
            <a:off x="4224236" y="4728792"/>
            <a:ext cx="1016869" cy="30777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kumimoji="1" lang="en-US" altLang="ko-Kore-KR" sz="1400" b="1" dirty="0">
                <a:solidFill>
                  <a:srgbClr val="EFF9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Props</a:t>
            </a:r>
            <a:endParaRPr lang="ko-Kore-KR" altLang="en-US" sz="1400" dirty="0">
              <a:solidFill>
                <a:srgbClr val="EFF900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912BC9C-3E07-CD91-C09C-A8A6CADE855C}"/>
              </a:ext>
            </a:extLst>
          </p:cNvPr>
          <p:cNvSpPr txBox="1"/>
          <p:nvPr/>
        </p:nvSpPr>
        <p:spPr>
          <a:xfrm>
            <a:off x="1584731" y="4728792"/>
            <a:ext cx="1016869" cy="30777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kumimoji="1" lang="en-US" altLang="ko-Kore-KR" sz="1400" b="1" dirty="0">
                <a:solidFill>
                  <a:srgbClr val="EFF9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Props</a:t>
            </a:r>
            <a:endParaRPr lang="ko-Kore-KR" altLang="en-US" sz="1400" dirty="0">
              <a:solidFill>
                <a:srgbClr val="EFF900"/>
              </a:solidFill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BE476886-76B4-2005-972F-42A497BC0ED1}"/>
              </a:ext>
            </a:extLst>
          </p:cNvPr>
          <p:cNvGrpSpPr/>
          <p:nvPr/>
        </p:nvGrpSpPr>
        <p:grpSpPr>
          <a:xfrm>
            <a:off x="4897638" y="2390688"/>
            <a:ext cx="2139471" cy="307777"/>
            <a:chOff x="4916492" y="2390688"/>
            <a:chExt cx="2139471" cy="307777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9A3A3D7-DB90-5C67-BADC-3B5ED216ECAC}"/>
                </a:ext>
              </a:extLst>
            </p:cNvPr>
            <p:cNvSpPr txBox="1"/>
            <p:nvPr/>
          </p:nvSpPr>
          <p:spPr>
            <a:xfrm>
              <a:off x="4916492" y="2390688"/>
              <a:ext cx="753731" cy="307777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ctr"/>
              <a:r>
                <a:rPr kumimoji="1" lang="en-US" altLang="ko-Kore-KR" sz="1400" b="1" dirty="0">
                  <a:solidFill>
                    <a:srgbClr val="4EF2FF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State</a:t>
              </a:r>
              <a:endParaRPr lang="ko-Kore-KR" altLang="en-US" sz="1400" dirty="0">
                <a:solidFill>
                  <a:srgbClr val="4EF2FF"/>
                </a:solidFill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BB5FB2C6-BB32-521F-0992-A3CECCB9291B}"/>
                </a:ext>
              </a:extLst>
            </p:cNvPr>
            <p:cNvSpPr txBox="1"/>
            <p:nvPr/>
          </p:nvSpPr>
          <p:spPr>
            <a:xfrm>
              <a:off x="5595221" y="2390688"/>
              <a:ext cx="753731" cy="307777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ctr"/>
              <a:r>
                <a:rPr kumimoji="1" lang="en-US" altLang="ko-Kore-KR" sz="1400" b="1" dirty="0">
                  <a:solidFill>
                    <a:srgbClr val="4EF2FF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State</a:t>
              </a:r>
              <a:endParaRPr lang="ko-Kore-KR" altLang="en-US" sz="1400" dirty="0">
                <a:solidFill>
                  <a:srgbClr val="4EF2FF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C95E026-195D-B7ED-1914-6EDCE2DACE31}"/>
                </a:ext>
              </a:extLst>
            </p:cNvPr>
            <p:cNvSpPr txBox="1"/>
            <p:nvPr/>
          </p:nvSpPr>
          <p:spPr>
            <a:xfrm>
              <a:off x="6302232" y="2390688"/>
              <a:ext cx="753731" cy="307777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ctr"/>
              <a:r>
                <a:rPr kumimoji="1" lang="en-US" altLang="ko-Kore-KR" sz="1400" b="1" dirty="0">
                  <a:solidFill>
                    <a:srgbClr val="4EF2FF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State</a:t>
              </a:r>
              <a:endParaRPr lang="ko-Kore-KR" altLang="en-US" sz="1400" dirty="0">
                <a:solidFill>
                  <a:srgbClr val="4EF2FF"/>
                </a:solidFill>
              </a:endParaRP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6AEB18C2-7584-610B-67C9-49652081B1E1}"/>
              </a:ext>
            </a:extLst>
          </p:cNvPr>
          <p:cNvGrpSpPr/>
          <p:nvPr/>
        </p:nvGrpSpPr>
        <p:grpSpPr>
          <a:xfrm>
            <a:off x="1937622" y="4144073"/>
            <a:ext cx="2139471" cy="307777"/>
            <a:chOff x="4916492" y="2390688"/>
            <a:chExt cx="2139471" cy="307777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097D9F6-A9F8-5468-A3FC-6545B3DD6E46}"/>
                </a:ext>
              </a:extLst>
            </p:cNvPr>
            <p:cNvSpPr txBox="1"/>
            <p:nvPr/>
          </p:nvSpPr>
          <p:spPr>
            <a:xfrm>
              <a:off x="4916492" y="2390688"/>
              <a:ext cx="753731" cy="307777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ctr"/>
              <a:r>
                <a:rPr kumimoji="1" lang="en-US" altLang="ko-Kore-KR" sz="1400" b="1" dirty="0">
                  <a:solidFill>
                    <a:srgbClr val="4EF2FF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State</a:t>
              </a:r>
              <a:endParaRPr lang="ko-Kore-KR" altLang="en-US" sz="1400" dirty="0">
                <a:solidFill>
                  <a:srgbClr val="4EF2FF"/>
                </a:solidFill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5789307-639A-D558-5F23-E5BE662E2B9D}"/>
                </a:ext>
              </a:extLst>
            </p:cNvPr>
            <p:cNvSpPr txBox="1"/>
            <p:nvPr/>
          </p:nvSpPr>
          <p:spPr>
            <a:xfrm>
              <a:off x="5595221" y="2390688"/>
              <a:ext cx="753731" cy="307777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ctr"/>
              <a:r>
                <a:rPr kumimoji="1" lang="en-US" altLang="ko-Kore-KR" sz="1400" b="1" dirty="0">
                  <a:solidFill>
                    <a:srgbClr val="4EF2FF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State</a:t>
              </a:r>
              <a:endParaRPr lang="ko-Kore-KR" altLang="en-US" sz="1400" dirty="0">
                <a:solidFill>
                  <a:srgbClr val="4EF2FF"/>
                </a:solidFill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565CE8E9-45AA-7E9C-DF96-CA00D5096F63}"/>
                </a:ext>
              </a:extLst>
            </p:cNvPr>
            <p:cNvSpPr txBox="1"/>
            <p:nvPr/>
          </p:nvSpPr>
          <p:spPr>
            <a:xfrm>
              <a:off x="6302232" y="2390688"/>
              <a:ext cx="753731" cy="307777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ctr"/>
              <a:r>
                <a:rPr kumimoji="1" lang="en-US" altLang="ko-Kore-KR" sz="1400" b="1" dirty="0">
                  <a:solidFill>
                    <a:srgbClr val="4EF2FF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State</a:t>
              </a:r>
              <a:endParaRPr lang="ko-Kore-KR" altLang="en-US" sz="1400" dirty="0">
                <a:solidFill>
                  <a:srgbClr val="4EF2FF"/>
                </a:solidFill>
              </a:endParaRPr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F0CE0F7F-B62B-9FE2-FB99-17989848EE75}"/>
              </a:ext>
            </a:extLst>
          </p:cNvPr>
          <p:cNvGrpSpPr/>
          <p:nvPr/>
        </p:nvGrpSpPr>
        <p:grpSpPr>
          <a:xfrm>
            <a:off x="4237764" y="5916312"/>
            <a:ext cx="2139471" cy="307777"/>
            <a:chOff x="4916492" y="2390688"/>
            <a:chExt cx="2139471" cy="307777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27156483-25DC-10BB-9842-DF0F369A6086}"/>
                </a:ext>
              </a:extLst>
            </p:cNvPr>
            <p:cNvSpPr txBox="1"/>
            <p:nvPr/>
          </p:nvSpPr>
          <p:spPr>
            <a:xfrm>
              <a:off x="4916492" y="2390688"/>
              <a:ext cx="753731" cy="307777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ctr"/>
              <a:r>
                <a:rPr kumimoji="1" lang="en-US" altLang="ko-Kore-KR" sz="1400" b="1" dirty="0">
                  <a:solidFill>
                    <a:srgbClr val="4EF2FF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State</a:t>
              </a:r>
              <a:endParaRPr lang="ko-Kore-KR" altLang="en-US" sz="1400" dirty="0">
                <a:solidFill>
                  <a:srgbClr val="4EF2FF"/>
                </a:solidFill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9C8EB83D-A433-451A-C8D6-CC1588434A34}"/>
                </a:ext>
              </a:extLst>
            </p:cNvPr>
            <p:cNvSpPr txBox="1"/>
            <p:nvPr/>
          </p:nvSpPr>
          <p:spPr>
            <a:xfrm>
              <a:off x="5595221" y="2390688"/>
              <a:ext cx="753731" cy="307777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ctr"/>
              <a:r>
                <a:rPr kumimoji="1" lang="en-US" altLang="ko-Kore-KR" sz="1400" b="1" dirty="0">
                  <a:solidFill>
                    <a:srgbClr val="4EF2FF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State</a:t>
              </a:r>
              <a:endParaRPr lang="ko-Kore-KR" altLang="en-US" sz="1400" dirty="0">
                <a:solidFill>
                  <a:srgbClr val="4EF2FF"/>
                </a:solidFill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D0898D4E-600B-2C98-37B1-B3CF7B8DF30C}"/>
                </a:ext>
              </a:extLst>
            </p:cNvPr>
            <p:cNvSpPr txBox="1"/>
            <p:nvPr/>
          </p:nvSpPr>
          <p:spPr>
            <a:xfrm>
              <a:off x="6302232" y="2390688"/>
              <a:ext cx="753731" cy="307777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ctr"/>
              <a:r>
                <a:rPr kumimoji="1" lang="en-US" altLang="ko-Kore-KR" sz="1400" b="1" dirty="0">
                  <a:solidFill>
                    <a:srgbClr val="4EF2FF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State</a:t>
              </a:r>
              <a:endParaRPr lang="ko-Kore-KR" altLang="en-US" sz="1400" dirty="0">
                <a:solidFill>
                  <a:srgbClr val="4EF2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901110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BB2E6D-26F3-B05C-71E3-2CAAC7502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3421"/>
            <a:ext cx="10515600" cy="668545"/>
          </a:xfrm>
        </p:spPr>
        <p:txBody>
          <a:bodyPr>
            <a:normAutofit/>
          </a:bodyPr>
          <a:lstStyle/>
          <a:p>
            <a:r>
              <a:rPr kumimoji="1" lang="en-US" altLang="ko-KR" sz="3000" b="1" dirty="0">
                <a:solidFill>
                  <a:prstClr val="whit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State, Props, Children</a:t>
            </a:r>
            <a:endParaRPr kumimoji="1" lang="ko-KR" altLang="en-US" sz="1600" dirty="0">
              <a:solidFill>
                <a:schemeClr val="bg1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graphicFrame>
        <p:nvGraphicFramePr>
          <p:cNvPr id="8" name="표 10">
            <a:extLst>
              <a:ext uri="{FF2B5EF4-FFF2-40B4-BE49-F238E27FC236}">
                <a16:creationId xmlns:a16="http://schemas.microsoft.com/office/drawing/2014/main" id="{92F6F490-F0D2-E772-9803-50290982B33D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1437127"/>
          <a:ext cx="10515600" cy="1603677"/>
        </p:xfrm>
        <a:graphic>
          <a:graphicData uri="http://schemas.openxmlformats.org/drawingml/2006/table">
            <a:tbl>
              <a:tblPr firstCol="1" bandRow="1">
                <a:tableStyleId>{8EC20E35-A176-4012-BC5E-935CFFF8708E}</a:tableStyleId>
              </a:tblPr>
              <a:tblGrid>
                <a:gridCol w="1631623">
                  <a:extLst>
                    <a:ext uri="{9D8B030D-6E8A-4147-A177-3AD203B41FA5}">
                      <a16:colId xmlns:a16="http://schemas.microsoft.com/office/drawing/2014/main" val="140611739"/>
                    </a:ext>
                  </a:extLst>
                </a:gridCol>
                <a:gridCol w="8883977">
                  <a:extLst>
                    <a:ext uri="{9D8B030D-6E8A-4147-A177-3AD203B41FA5}">
                      <a16:colId xmlns:a16="http://schemas.microsoft.com/office/drawing/2014/main" val="2750068806"/>
                    </a:ext>
                  </a:extLst>
                </a:gridCol>
              </a:tblGrid>
              <a:tr h="53455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600" b="1" i="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State</a:t>
                      </a:r>
                      <a:endParaRPr lang="ko-Kore-KR" altLang="en-US" sz="1600" b="1" i="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209160" marR="209160" marT="101160" marB="1011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EF2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E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EF2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컴포넌트가 가진 </a:t>
                      </a:r>
                      <a:r>
                        <a:rPr lang="ko-KR" altLang="en-US" sz="1600" dirty="0">
                          <a:solidFill>
                            <a:srgbClr val="4EF2FF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상태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(props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가 아닌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,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내부적으로 갖고 있는 독자적 상태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)</a:t>
                      </a:r>
                      <a:endParaRPr lang="ko-Kore-KR" altLang="en-US" sz="160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209160" marR="209160" marT="101160" marB="101160" anchor="ctr">
                    <a:lnL w="12700" cap="flat" cmpd="sng" algn="ctr">
                      <a:solidFill>
                        <a:srgbClr val="4EF2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E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EF2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509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1976339"/>
                  </a:ext>
                </a:extLst>
              </a:tr>
              <a:tr h="53455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600" b="1" i="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Props</a:t>
                      </a:r>
                      <a:endParaRPr lang="ko-Kore-KR" altLang="en-US" sz="1600" b="1" i="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209160" marR="209160" marT="101160" marB="1011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EF2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EF2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EF2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ore-KR" altLang="en-US" sz="1600" dirty="0">
                          <a:solidFill>
                            <a:srgbClr val="4EF2FF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컴포넌트에</a:t>
                      </a:r>
                      <a:r>
                        <a:rPr lang="ko-KR" altLang="en-US" sz="1600" dirty="0">
                          <a:solidFill>
                            <a:srgbClr val="4EF2FF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전달하는 값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,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인수 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(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자식으로 보낼 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props, 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부모로부터 전달 받은 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props</a:t>
                      </a:r>
                      <a:r>
                        <a:rPr lang="ko-KR" altLang="en-US" sz="1600" dirty="0" err="1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라고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설명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)</a:t>
                      </a:r>
                      <a:endParaRPr lang="ko-Kore-KR" altLang="en-US" sz="160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209160" marR="209160" marT="101160" marB="101160" anchor="ctr">
                    <a:lnL w="12700" cap="flat" cmpd="sng" algn="ctr">
                      <a:solidFill>
                        <a:srgbClr val="4EF2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EF2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EF2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509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1482007"/>
                  </a:ext>
                </a:extLst>
              </a:tr>
              <a:tr h="534559">
                <a:tc>
                  <a:txBody>
                    <a:bodyPr/>
                    <a:lstStyle/>
                    <a:p>
                      <a:r>
                        <a:rPr lang="en-US" altLang="ko-Kore-KR" sz="1600" b="1" i="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Children</a:t>
                      </a:r>
                      <a:endParaRPr lang="ko-Kore-KR" altLang="en-US" sz="1600" b="1" i="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209160" marR="209160" marT="101160" marB="1011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EF2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EF2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EF2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600" dirty="0">
                          <a:solidFill>
                            <a:srgbClr val="4EF2FF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Props</a:t>
                      </a:r>
                      <a:r>
                        <a:rPr lang="ko-KR" altLang="en-US" sz="1600" dirty="0">
                          <a:solidFill>
                            <a:srgbClr val="4EF2FF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에 포함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되는 요소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,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컴포넌트를 사용할 때 </a:t>
                      </a:r>
                      <a:r>
                        <a:rPr lang="ko-KR" altLang="en-US" sz="1600" dirty="0">
                          <a:solidFill>
                            <a:srgbClr val="4EF2FF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감싼 임의의 요소</a:t>
                      </a:r>
                      <a:endParaRPr lang="en-US" altLang="ko-KR" sz="1600" dirty="0">
                        <a:solidFill>
                          <a:srgbClr val="4EF2FF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209160" marR="209160" marT="101160" marB="101160" anchor="ctr">
                    <a:lnL w="12700" cap="flat" cmpd="sng" algn="ctr">
                      <a:solidFill>
                        <a:srgbClr val="4EF2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EF2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EF2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509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8699207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37C7E50D-B90E-D227-0678-7FDE0CEADA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219" y="3165966"/>
            <a:ext cx="7471527" cy="2605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53942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BB2E6D-26F3-B05C-71E3-2CAAC7502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3421"/>
            <a:ext cx="10515600" cy="668545"/>
          </a:xfrm>
        </p:spPr>
        <p:txBody>
          <a:bodyPr>
            <a:normAutofit/>
          </a:bodyPr>
          <a:lstStyle/>
          <a:p>
            <a:r>
              <a:rPr kumimoji="1" lang="en-US" altLang="ko-KR" sz="3000" b="1" dirty="0">
                <a:solidFill>
                  <a:prstClr val="whit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State, Props, Children</a:t>
            </a:r>
            <a:endParaRPr kumimoji="1" lang="ko-KR" altLang="en-US" sz="1600" dirty="0">
              <a:solidFill>
                <a:schemeClr val="bg1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graphicFrame>
        <p:nvGraphicFramePr>
          <p:cNvPr id="8" name="표 10">
            <a:extLst>
              <a:ext uri="{FF2B5EF4-FFF2-40B4-BE49-F238E27FC236}">
                <a16:creationId xmlns:a16="http://schemas.microsoft.com/office/drawing/2014/main" id="{92F6F490-F0D2-E772-9803-50290982B33D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1437127"/>
          <a:ext cx="10515600" cy="1603677"/>
        </p:xfrm>
        <a:graphic>
          <a:graphicData uri="http://schemas.openxmlformats.org/drawingml/2006/table">
            <a:tbl>
              <a:tblPr firstCol="1" bandRow="1">
                <a:tableStyleId>{8EC20E35-A176-4012-BC5E-935CFFF8708E}</a:tableStyleId>
              </a:tblPr>
              <a:tblGrid>
                <a:gridCol w="1631623">
                  <a:extLst>
                    <a:ext uri="{9D8B030D-6E8A-4147-A177-3AD203B41FA5}">
                      <a16:colId xmlns:a16="http://schemas.microsoft.com/office/drawing/2014/main" val="140611739"/>
                    </a:ext>
                  </a:extLst>
                </a:gridCol>
                <a:gridCol w="8883977">
                  <a:extLst>
                    <a:ext uri="{9D8B030D-6E8A-4147-A177-3AD203B41FA5}">
                      <a16:colId xmlns:a16="http://schemas.microsoft.com/office/drawing/2014/main" val="2750068806"/>
                    </a:ext>
                  </a:extLst>
                </a:gridCol>
              </a:tblGrid>
              <a:tr h="53455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600" b="1" i="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State</a:t>
                      </a:r>
                      <a:endParaRPr lang="ko-Kore-KR" altLang="en-US" sz="1600" b="1" i="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209160" marR="209160" marT="101160" marB="1011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EF2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E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EF2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컴포넌트가 가진 </a:t>
                      </a:r>
                      <a:r>
                        <a:rPr lang="ko-KR" altLang="en-US" sz="1600" dirty="0">
                          <a:solidFill>
                            <a:srgbClr val="4EF2FF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상태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(props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가 아닌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,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내부적으로 갖고 있는 독자적 상태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)</a:t>
                      </a:r>
                      <a:endParaRPr lang="ko-Kore-KR" altLang="en-US" sz="160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209160" marR="209160" marT="101160" marB="101160" anchor="ctr">
                    <a:lnL w="12700" cap="flat" cmpd="sng" algn="ctr">
                      <a:solidFill>
                        <a:srgbClr val="4EF2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E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EF2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509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1976339"/>
                  </a:ext>
                </a:extLst>
              </a:tr>
              <a:tr h="53455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600" b="1" i="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Props</a:t>
                      </a:r>
                      <a:endParaRPr lang="ko-Kore-KR" altLang="en-US" sz="1600" b="1" i="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209160" marR="209160" marT="101160" marB="1011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EF2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EF2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EF2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ore-KR" altLang="en-US" sz="1600" dirty="0">
                          <a:solidFill>
                            <a:srgbClr val="4EF2FF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컴포넌트에</a:t>
                      </a:r>
                      <a:r>
                        <a:rPr lang="ko-KR" altLang="en-US" sz="1600" dirty="0">
                          <a:solidFill>
                            <a:srgbClr val="4EF2FF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전달하는 값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,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인수 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(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자식으로 보낼 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props, 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부모로부터 전달 받은 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props</a:t>
                      </a:r>
                      <a:r>
                        <a:rPr lang="ko-KR" altLang="en-US" sz="1600" dirty="0" err="1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라고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설명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)</a:t>
                      </a:r>
                      <a:endParaRPr lang="ko-Kore-KR" altLang="en-US" sz="160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209160" marR="209160" marT="101160" marB="101160" anchor="ctr">
                    <a:lnL w="12700" cap="flat" cmpd="sng" algn="ctr">
                      <a:solidFill>
                        <a:srgbClr val="4EF2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EF2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EF2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509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1482007"/>
                  </a:ext>
                </a:extLst>
              </a:tr>
              <a:tr h="534559">
                <a:tc>
                  <a:txBody>
                    <a:bodyPr/>
                    <a:lstStyle/>
                    <a:p>
                      <a:r>
                        <a:rPr lang="en-US" altLang="ko-Kore-KR" sz="1600" b="1" i="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Children</a:t>
                      </a:r>
                      <a:endParaRPr lang="ko-Kore-KR" altLang="en-US" sz="1600" b="1" i="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209160" marR="209160" marT="101160" marB="1011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EF2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EF2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EF2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600" dirty="0">
                          <a:solidFill>
                            <a:srgbClr val="4EF2FF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Props</a:t>
                      </a:r>
                      <a:r>
                        <a:rPr lang="ko-KR" altLang="en-US" sz="1600" dirty="0">
                          <a:solidFill>
                            <a:srgbClr val="4EF2FF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에 포함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되는 요소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,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컴포넌트를 사용할 때 </a:t>
                      </a:r>
                      <a:r>
                        <a:rPr lang="ko-KR" altLang="en-US" sz="1600" dirty="0">
                          <a:solidFill>
                            <a:srgbClr val="4EF2FF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감싼 임의의 요소</a:t>
                      </a:r>
                      <a:endParaRPr lang="en-US" altLang="ko-KR" sz="1600" dirty="0">
                        <a:solidFill>
                          <a:srgbClr val="4EF2FF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209160" marR="209160" marT="101160" marB="101160" anchor="ctr">
                    <a:lnL w="12700" cap="flat" cmpd="sng" algn="ctr">
                      <a:solidFill>
                        <a:srgbClr val="4EF2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EF2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EF2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509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8699207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C9888BE0-1DA1-4D17-016C-E195F39A41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218" y="3096706"/>
            <a:ext cx="7499809" cy="3579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1148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BB2E6D-26F3-B05C-71E3-2CAAC7502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3421"/>
            <a:ext cx="10515600" cy="668545"/>
          </a:xfrm>
        </p:spPr>
        <p:txBody>
          <a:bodyPr>
            <a:normAutofit/>
          </a:bodyPr>
          <a:lstStyle/>
          <a:p>
            <a:r>
              <a:rPr kumimoji="1" lang="ko-KR" altLang="en-US" sz="3000" b="1" dirty="0">
                <a:solidFill>
                  <a:prstClr val="whit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컴포넌트 지향 개발이란</a:t>
            </a:r>
            <a:r>
              <a:rPr kumimoji="1" lang="en-US" altLang="ko-KR" sz="3000" b="1" dirty="0">
                <a:solidFill>
                  <a:prstClr val="whit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?</a:t>
            </a:r>
            <a:endParaRPr kumimoji="1" lang="ko-KR" altLang="en-US" sz="1600" dirty="0">
              <a:solidFill>
                <a:schemeClr val="bg1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F690290-CDC3-4647-9B05-09708DCB90E4}"/>
              </a:ext>
            </a:extLst>
          </p:cNvPr>
          <p:cNvSpPr/>
          <p:nvPr/>
        </p:nvSpPr>
        <p:spPr>
          <a:xfrm>
            <a:off x="945875" y="1518065"/>
            <a:ext cx="10085540" cy="768060"/>
          </a:xfrm>
          <a:prstGeom prst="roundRect">
            <a:avLst>
              <a:gd name="adj" fmla="val 9312"/>
            </a:avLst>
          </a:prstGeom>
          <a:solidFill>
            <a:srgbClr val="FFFFFF">
              <a:alpha val="5098"/>
            </a:srgbClr>
          </a:solidFill>
          <a:ln w="28575">
            <a:solidFill>
              <a:srgbClr val="4EF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144000" rtlCol="0" anchor="t" anchorCtr="0"/>
          <a:lstStyle/>
          <a:p>
            <a:pPr>
              <a:lnSpc>
                <a:spcPct val="130000"/>
              </a:lnSpc>
            </a:pPr>
            <a:r>
              <a:rPr kumimoji="1" lang="ko-KR" altLang="en-US" sz="2000" b="1" dirty="0">
                <a:solidFill>
                  <a:srgbClr val="4EF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복잡한 </a:t>
            </a:r>
            <a:r>
              <a:rPr kumimoji="1" lang="en-US" altLang="ko-KR" sz="2000" b="1" dirty="0">
                <a:solidFill>
                  <a:srgbClr val="4EF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UI</a:t>
            </a:r>
            <a:r>
              <a:rPr kumimoji="1" lang="ko-KR" altLang="en-US" sz="2000" b="1" dirty="0" err="1">
                <a:solidFill>
                  <a:srgbClr val="4EF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를</a:t>
            </a:r>
            <a:r>
              <a:rPr kumimoji="1" lang="ko-KR" altLang="en-US" sz="2000" b="1" dirty="0">
                <a:solidFill>
                  <a:srgbClr val="4EF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가진 애플리케이션 </a:t>
            </a:r>
            <a:r>
              <a:rPr kumimoji="1" lang="en-US" altLang="ko-KR" sz="2000" b="1" dirty="0">
                <a:solidFill>
                  <a:srgbClr val="4EF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=</a:t>
            </a:r>
            <a:r>
              <a:rPr kumimoji="1" lang="ko-KR" altLang="en-US" sz="2000" b="1" dirty="0">
                <a:solidFill>
                  <a:srgbClr val="4EF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컴포넌트의 집합체</a:t>
            </a:r>
            <a:endParaRPr kumimoji="1" lang="en-US" altLang="ko-KR" sz="2000" b="1" dirty="0">
              <a:solidFill>
                <a:srgbClr val="4EF2FF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9857BD1B-7F93-0441-1148-3D12E88148F1}"/>
              </a:ext>
            </a:extLst>
          </p:cNvPr>
          <p:cNvSpPr/>
          <p:nvPr/>
        </p:nvSpPr>
        <p:spPr>
          <a:xfrm>
            <a:off x="1493769" y="2859635"/>
            <a:ext cx="3507289" cy="768060"/>
          </a:xfrm>
          <a:prstGeom prst="roundRect">
            <a:avLst>
              <a:gd name="adj" fmla="val 9312"/>
            </a:avLst>
          </a:prstGeom>
          <a:solidFill>
            <a:schemeClr val="bg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36000" rtlCol="0" anchor="ctr" anchorCtr="0"/>
          <a:lstStyle/>
          <a:p>
            <a:pPr algn="ctr">
              <a:lnSpc>
                <a:spcPct val="130000"/>
              </a:lnSpc>
            </a:pPr>
            <a:r>
              <a:rPr kumimoji="1" lang="ko-KR" altLang="en-US" sz="20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쉬운 재사용</a:t>
            </a:r>
            <a:r>
              <a:rPr kumimoji="1" lang="en-US" altLang="ko-KR" sz="20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kumimoji="1" lang="ko-KR" altLang="en-US" sz="20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느슨한 결합</a:t>
            </a:r>
            <a:endParaRPr kumimoji="1" lang="en-US" altLang="ko-KR" sz="2000" b="1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04E1F686-28D4-1B14-8041-CF82255018CD}"/>
              </a:ext>
            </a:extLst>
          </p:cNvPr>
          <p:cNvSpPr/>
          <p:nvPr/>
        </p:nvSpPr>
        <p:spPr>
          <a:xfrm>
            <a:off x="6975316" y="2859635"/>
            <a:ext cx="3507289" cy="768060"/>
          </a:xfrm>
          <a:prstGeom prst="roundRect">
            <a:avLst>
              <a:gd name="adj" fmla="val 9312"/>
            </a:avLst>
          </a:prstGeom>
          <a:solidFill>
            <a:schemeClr val="bg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36000" rtlCol="0" anchor="ctr" anchorCtr="0"/>
          <a:lstStyle/>
          <a:p>
            <a:pPr algn="ctr">
              <a:lnSpc>
                <a:spcPct val="130000"/>
              </a:lnSpc>
            </a:pPr>
            <a:r>
              <a:rPr kumimoji="1" lang="ko-KR" altLang="en-US" sz="20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스타일 전역 오염 방지</a:t>
            </a:r>
            <a:endParaRPr kumimoji="1" lang="en-US" altLang="ko-KR" sz="2000" b="1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8B919A12-34A9-314E-BC94-AB21567782FC}"/>
              </a:ext>
            </a:extLst>
          </p:cNvPr>
          <p:cNvSpPr/>
          <p:nvPr/>
        </p:nvSpPr>
        <p:spPr>
          <a:xfrm>
            <a:off x="1493769" y="4052063"/>
            <a:ext cx="3507289" cy="768060"/>
          </a:xfrm>
          <a:prstGeom prst="roundRect">
            <a:avLst>
              <a:gd name="adj" fmla="val 9312"/>
            </a:avLst>
          </a:prstGeom>
          <a:solidFill>
            <a:schemeClr val="bg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36000" rtlCol="0" anchor="ctr" anchorCtr="0"/>
          <a:lstStyle/>
          <a:p>
            <a:pPr algn="ctr">
              <a:lnSpc>
                <a:spcPct val="130000"/>
              </a:lnSpc>
            </a:pPr>
            <a:r>
              <a:rPr kumimoji="1" lang="ko-KR" altLang="en-US" sz="20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코드 가독성 향상</a:t>
            </a:r>
            <a:endParaRPr kumimoji="1" lang="en-US" altLang="ko-KR" sz="2000" b="1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80" name="모서리가 둥근 직사각형 79">
            <a:extLst>
              <a:ext uri="{FF2B5EF4-FFF2-40B4-BE49-F238E27FC236}">
                <a16:creationId xmlns:a16="http://schemas.microsoft.com/office/drawing/2014/main" id="{A7D3D1DF-7EB7-C8BB-4E9C-211BA80BB34D}"/>
              </a:ext>
            </a:extLst>
          </p:cNvPr>
          <p:cNvSpPr/>
          <p:nvPr/>
        </p:nvSpPr>
        <p:spPr>
          <a:xfrm>
            <a:off x="6975316" y="4039486"/>
            <a:ext cx="3507289" cy="768060"/>
          </a:xfrm>
          <a:prstGeom prst="roundRect">
            <a:avLst>
              <a:gd name="adj" fmla="val 9312"/>
            </a:avLst>
          </a:prstGeom>
          <a:solidFill>
            <a:schemeClr val="bg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36000" rtlCol="0" anchor="ctr" anchorCtr="0"/>
          <a:lstStyle/>
          <a:p>
            <a:pPr algn="ctr">
              <a:lnSpc>
                <a:spcPct val="130000"/>
              </a:lnSpc>
            </a:pPr>
            <a:r>
              <a:rPr kumimoji="1" lang="ko-KR" altLang="en-US" sz="20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쉬운 테스트 코드 작성</a:t>
            </a:r>
            <a:endParaRPr kumimoji="1" lang="en-US" altLang="ko-KR" sz="2000" b="1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A6D1B74F-429C-7D57-BFF0-6E9E68EC2B90}"/>
              </a:ext>
            </a:extLst>
          </p:cNvPr>
          <p:cNvSpPr txBox="1"/>
          <p:nvPr/>
        </p:nvSpPr>
        <p:spPr>
          <a:xfrm>
            <a:off x="5505253" y="3504414"/>
            <a:ext cx="914400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ko-Kore-KR" altLang="en-US" sz="4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👍</a:t>
            </a:r>
          </a:p>
        </p:txBody>
      </p:sp>
    </p:spTree>
    <p:extLst>
      <p:ext uri="{BB962C8B-B14F-4D97-AF65-F5344CB8AC3E}">
        <p14:creationId xmlns:p14="http://schemas.microsoft.com/office/powerpoint/2010/main" val="273274926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BB2E6D-26F3-B05C-71E3-2CAAC7502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3421"/>
            <a:ext cx="10515600" cy="668545"/>
          </a:xfrm>
        </p:spPr>
        <p:txBody>
          <a:bodyPr>
            <a:normAutofit/>
          </a:bodyPr>
          <a:lstStyle/>
          <a:p>
            <a:r>
              <a:rPr kumimoji="1" lang="en-US" altLang="ko-KR" sz="3000" b="1" dirty="0">
                <a:solidFill>
                  <a:prstClr val="whit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State, Props, Children</a:t>
            </a:r>
            <a:endParaRPr kumimoji="1" lang="ko-KR" altLang="en-US" sz="1600" dirty="0">
              <a:solidFill>
                <a:schemeClr val="bg1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graphicFrame>
        <p:nvGraphicFramePr>
          <p:cNvPr id="8" name="표 10">
            <a:extLst>
              <a:ext uri="{FF2B5EF4-FFF2-40B4-BE49-F238E27FC236}">
                <a16:creationId xmlns:a16="http://schemas.microsoft.com/office/drawing/2014/main" id="{92F6F490-F0D2-E772-9803-50290982B33D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1437127"/>
          <a:ext cx="10515600" cy="1603677"/>
        </p:xfrm>
        <a:graphic>
          <a:graphicData uri="http://schemas.openxmlformats.org/drawingml/2006/table">
            <a:tbl>
              <a:tblPr firstCol="1" bandRow="1">
                <a:tableStyleId>{8EC20E35-A176-4012-BC5E-935CFFF8708E}</a:tableStyleId>
              </a:tblPr>
              <a:tblGrid>
                <a:gridCol w="1631623">
                  <a:extLst>
                    <a:ext uri="{9D8B030D-6E8A-4147-A177-3AD203B41FA5}">
                      <a16:colId xmlns:a16="http://schemas.microsoft.com/office/drawing/2014/main" val="140611739"/>
                    </a:ext>
                  </a:extLst>
                </a:gridCol>
                <a:gridCol w="8883977">
                  <a:extLst>
                    <a:ext uri="{9D8B030D-6E8A-4147-A177-3AD203B41FA5}">
                      <a16:colId xmlns:a16="http://schemas.microsoft.com/office/drawing/2014/main" val="2750068806"/>
                    </a:ext>
                  </a:extLst>
                </a:gridCol>
              </a:tblGrid>
              <a:tr h="53455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600" b="1" i="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State</a:t>
                      </a:r>
                      <a:endParaRPr lang="ko-Kore-KR" altLang="en-US" sz="1600" b="1" i="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209160" marR="209160" marT="101160" marB="1011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EF2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E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EF2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컴포넌트가 가진 </a:t>
                      </a:r>
                      <a:r>
                        <a:rPr lang="ko-KR" altLang="en-US" sz="1600" dirty="0">
                          <a:solidFill>
                            <a:srgbClr val="4EF2FF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상태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(props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가 아닌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,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내부적으로 갖고 있는 독자적 상태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)</a:t>
                      </a:r>
                      <a:endParaRPr lang="ko-Kore-KR" altLang="en-US" sz="160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209160" marR="209160" marT="101160" marB="101160" anchor="ctr">
                    <a:lnL w="12700" cap="flat" cmpd="sng" algn="ctr">
                      <a:solidFill>
                        <a:srgbClr val="4EF2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E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EF2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509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1976339"/>
                  </a:ext>
                </a:extLst>
              </a:tr>
              <a:tr h="53455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600" b="1" i="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Props</a:t>
                      </a:r>
                      <a:endParaRPr lang="ko-Kore-KR" altLang="en-US" sz="1600" b="1" i="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209160" marR="209160" marT="101160" marB="1011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EF2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EF2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EF2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ore-KR" altLang="en-US" sz="1600" dirty="0">
                          <a:solidFill>
                            <a:srgbClr val="4EF2FF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컴포넌트에</a:t>
                      </a:r>
                      <a:r>
                        <a:rPr lang="ko-KR" altLang="en-US" sz="1600" dirty="0">
                          <a:solidFill>
                            <a:srgbClr val="4EF2FF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전달하는 값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,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인수 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(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자식으로 보낼 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props, 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부모로부터 전달 받은 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props</a:t>
                      </a:r>
                      <a:r>
                        <a:rPr lang="ko-KR" altLang="en-US" sz="1600" dirty="0" err="1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라고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설명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)</a:t>
                      </a:r>
                      <a:endParaRPr lang="ko-Kore-KR" altLang="en-US" sz="160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209160" marR="209160" marT="101160" marB="101160" anchor="ctr">
                    <a:lnL w="12700" cap="flat" cmpd="sng" algn="ctr">
                      <a:solidFill>
                        <a:srgbClr val="4EF2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EF2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EF2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509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1482007"/>
                  </a:ext>
                </a:extLst>
              </a:tr>
              <a:tr h="534559">
                <a:tc>
                  <a:txBody>
                    <a:bodyPr/>
                    <a:lstStyle/>
                    <a:p>
                      <a:r>
                        <a:rPr lang="en-US" altLang="ko-Kore-KR" sz="1600" b="1" i="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Children</a:t>
                      </a:r>
                      <a:endParaRPr lang="ko-Kore-KR" altLang="en-US" sz="1600" b="1" i="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209160" marR="209160" marT="101160" marB="1011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EF2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EF2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EF2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600" dirty="0">
                          <a:solidFill>
                            <a:srgbClr val="4EF2FF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Props</a:t>
                      </a:r>
                      <a:r>
                        <a:rPr lang="ko-KR" altLang="en-US" sz="1600" dirty="0">
                          <a:solidFill>
                            <a:srgbClr val="4EF2FF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에 포함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되는 요소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,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컴포넌트를 사용할 때 </a:t>
                      </a:r>
                      <a:r>
                        <a:rPr lang="ko-KR" altLang="en-US" sz="1600" dirty="0">
                          <a:solidFill>
                            <a:srgbClr val="4EF2FF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감싼 임의의 요소</a:t>
                      </a:r>
                      <a:endParaRPr lang="en-US" altLang="ko-KR" sz="1600" dirty="0">
                        <a:solidFill>
                          <a:srgbClr val="4EF2FF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209160" marR="209160" marT="101160" marB="101160" anchor="ctr">
                    <a:lnL w="12700" cap="flat" cmpd="sng" algn="ctr">
                      <a:solidFill>
                        <a:srgbClr val="4EF2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EF2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EF2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509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8699207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980CD0F5-FEB5-445C-8FF2-653F9CED4D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792" y="3089153"/>
            <a:ext cx="6095214" cy="3657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82737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BB2E6D-26F3-B05C-71E3-2CAAC7502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3421"/>
            <a:ext cx="10515600" cy="668545"/>
          </a:xfrm>
        </p:spPr>
        <p:txBody>
          <a:bodyPr>
            <a:normAutofit/>
          </a:bodyPr>
          <a:lstStyle/>
          <a:p>
            <a:r>
              <a:rPr kumimoji="1" lang="en-US" altLang="ko-KR" sz="3000" b="1" dirty="0">
                <a:solidFill>
                  <a:prstClr val="whit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State, Props, Children</a:t>
            </a:r>
            <a:endParaRPr kumimoji="1" lang="ko-KR" altLang="en-US" sz="1600" dirty="0">
              <a:solidFill>
                <a:schemeClr val="bg1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graphicFrame>
        <p:nvGraphicFramePr>
          <p:cNvPr id="8" name="표 10">
            <a:extLst>
              <a:ext uri="{FF2B5EF4-FFF2-40B4-BE49-F238E27FC236}">
                <a16:creationId xmlns:a16="http://schemas.microsoft.com/office/drawing/2014/main" id="{92F6F490-F0D2-E772-9803-50290982B33D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1437127"/>
          <a:ext cx="10515600" cy="1603677"/>
        </p:xfrm>
        <a:graphic>
          <a:graphicData uri="http://schemas.openxmlformats.org/drawingml/2006/table">
            <a:tbl>
              <a:tblPr firstCol="1" bandRow="1">
                <a:tableStyleId>{8EC20E35-A176-4012-BC5E-935CFFF8708E}</a:tableStyleId>
              </a:tblPr>
              <a:tblGrid>
                <a:gridCol w="1631623">
                  <a:extLst>
                    <a:ext uri="{9D8B030D-6E8A-4147-A177-3AD203B41FA5}">
                      <a16:colId xmlns:a16="http://schemas.microsoft.com/office/drawing/2014/main" val="140611739"/>
                    </a:ext>
                  </a:extLst>
                </a:gridCol>
                <a:gridCol w="8883977">
                  <a:extLst>
                    <a:ext uri="{9D8B030D-6E8A-4147-A177-3AD203B41FA5}">
                      <a16:colId xmlns:a16="http://schemas.microsoft.com/office/drawing/2014/main" val="2750068806"/>
                    </a:ext>
                  </a:extLst>
                </a:gridCol>
              </a:tblGrid>
              <a:tr h="53455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600" b="1" i="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State</a:t>
                      </a:r>
                      <a:endParaRPr lang="ko-Kore-KR" altLang="en-US" sz="1600" b="1" i="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209160" marR="209160" marT="101160" marB="1011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EF2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E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EF2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컴포넌트가 가진 </a:t>
                      </a:r>
                      <a:r>
                        <a:rPr lang="ko-KR" altLang="en-US" sz="1600" dirty="0">
                          <a:solidFill>
                            <a:srgbClr val="4EF2FF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상태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(props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가 아닌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,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내부적으로 갖고 있는 독자적 상태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)</a:t>
                      </a:r>
                      <a:endParaRPr lang="ko-Kore-KR" altLang="en-US" sz="160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209160" marR="209160" marT="101160" marB="101160" anchor="ctr">
                    <a:lnL w="12700" cap="flat" cmpd="sng" algn="ctr">
                      <a:solidFill>
                        <a:srgbClr val="4EF2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E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EF2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509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1976339"/>
                  </a:ext>
                </a:extLst>
              </a:tr>
              <a:tr h="53455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600" b="1" i="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Props</a:t>
                      </a:r>
                      <a:endParaRPr lang="ko-Kore-KR" altLang="en-US" sz="1600" b="1" i="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209160" marR="209160" marT="101160" marB="1011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EF2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EF2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EF2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ore-KR" altLang="en-US" sz="1600" dirty="0">
                          <a:solidFill>
                            <a:srgbClr val="4EF2FF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컴포넌트에</a:t>
                      </a:r>
                      <a:r>
                        <a:rPr lang="ko-KR" altLang="en-US" sz="1600" dirty="0">
                          <a:solidFill>
                            <a:srgbClr val="4EF2FF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전달하는 값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,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인수 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(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자식으로 보낼 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props, 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부모로부터 전달 받은 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props</a:t>
                      </a:r>
                      <a:r>
                        <a:rPr lang="ko-KR" altLang="en-US" sz="1600" dirty="0" err="1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라고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설명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)</a:t>
                      </a:r>
                      <a:endParaRPr lang="ko-Kore-KR" altLang="en-US" sz="160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209160" marR="209160" marT="101160" marB="101160" anchor="ctr">
                    <a:lnL w="12700" cap="flat" cmpd="sng" algn="ctr">
                      <a:solidFill>
                        <a:srgbClr val="4EF2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EF2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EF2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509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1482007"/>
                  </a:ext>
                </a:extLst>
              </a:tr>
              <a:tr h="534559">
                <a:tc>
                  <a:txBody>
                    <a:bodyPr/>
                    <a:lstStyle/>
                    <a:p>
                      <a:r>
                        <a:rPr lang="en-US" altLang="ko-Kore-KR" sz="1600" b="1" i="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Children</a:t>
                      </a:r>
                      <a:endParaRPr lang="ko-Kore-KR" altLang="en-US" sz="1600" b="1" i="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209160" marR="209160" marT="101160" marB="1011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EF2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EF2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EF2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600" dirty="0">
                          <a:solidFill>
                            <a:srgbClr val="4EF2FF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Props</a:t>
                      </a:r>
                      <a:r>
                        <a:rPr lang="ko-KR" altLang="en-US" sz="1600" dirty="0">
                          <a:solidFill>
                            <a:srgbClr val="4EF2FF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에 포함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되는 요소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,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컴포넌트를 사용할 때 </a:t>
                      </a:r>
                      <a:r>
                        <a:rPr lang="ko-KR" altLang="en-US" sz="1600" dirty="0">
                          <a:solidFill>
                            <a:srgbClr val="4EF2FF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감싼 임의의 요소</a:t>
                      </a:r>
                      <a:endParaRPr lang="en-US" altLang="ko-KR" sz="1600" dirty="0">
                        <a:solidFill>
                          <a:srgbClr val="4EF2FF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209160" marR="209160" marT="101160" marB="101160" anchor="ctr">
                    <a:lnL w="12700" cap="flat" cmpd="sng" algn="ctr">
                      <a:solidFill>
                        <a:srgbClr val="4EF2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EF2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EF2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509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8699207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8529EC04-8DB6-0FAF-C4BB-386BD06D4E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211" y="3118830"/>
            <a:ext cx="6104641" cy="3659839"/>
          </a:xfrm>
          <a:prstGeom prst="rect">
            <a:avLst/>
          </a:prstGeom>
        </p:spPr>
      </p:pic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44BEDA82-2670-79A2-1D0F-94042DAD4B3F}"/>
              </a:ext>
            </a:extLst>
          </p:cNvPr>
          <p:cNvSpPr/>
          <p:nvPr/>
        </p:nvSpPr>
        <p:spPr>
          <a:xfrm>
            <a:off x="1075980" y="4119513"/>
            <a:ext cx="4568425" cy="194915"/>
          </a:xfrm>
          <a:prstGeom prst="roundRect">
            <a:avLst>
              <a:gd name="adj" fmla="val 7206"/>
            </a:avLst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DFC86E56-6813-5ECE-2F0A-41807FDF7740}"/>
              </a:ext>
            </a:extLst>
          </p:cNvPr>
          <p:cNvSpPr/>
          <p:nvPr/>
        </p:nvSpPr>
        <p:spPr>
          <a:xfrm>
            <a:off x="5644405" y="3714138"/>
            <a:ext cx="417850" cy="417850"/>
          </a:xfrm>
          <a:prstGeom prst="ellipse">
            <a:avLst/>
          </a:prstGeom>
          <a:solidFill>
            <a:srgbClr val="FF0000">
              <a:alpha val="80056"/>
            </a:srgb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kumimoji="1" lang="en-US" altLang="ko-Kore-KR" sz="1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</a:t>
            </a:r>
            <a:endParaRPr kumimoji="1" lang="ko-Kore-KR" altLang="en-US" sz="1400" b="1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6E28D63B-5594-C09B-1C8D-E49EF6010DD1}"/>
              </a:ext>
            </a:extLst>
          </p:cNvPr>
          <p:cNvSpPr/>
          <p:nvPr/>
        </p:nvSpPr>
        <p:spPr>
          <a:xfrm>
            <a:off x="2407409" y="3962306"/>
            <a:ext cx="1646117" cy="194915"/>
          </a:xfrm>
          <a:prstGeom prst="roundRect">
            <a:avLst>
              <a:gd name="adj" fmla="val 7206"/>
            </a:avLst>
          </a:prstGeom>
          <a:noFill/>
          <a:ln w="19050">
            <a:solidFill>
              <a:srgbClr val="6E07F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5FE1C851-F59E-E0A8-E7F7-74D42FE8BD56}"/>
              </a:ext>
            </a:extLst>
          </p:cNvPr>
          <p:cNvSpPr/>
          <p:nvPr/>
        </p:nvSpPr>
        <p:spPr>
          <a:xfrm>
            <a:off x="3730764" y="3525601"/>
            <a:ext cx="417850" cy="417850"/>
          </a:xfrm>
          <a:prstGeom prst="ellipse">
            <a:avLst/>
          </a:prstGeom>
          <a:solidFill>
            <a:srgbClr val="6E07F3">
              <a:alpha val="80056"/>
            </a:srgb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kumimoji="1" lang="en-US" altLang="ko-KR" sz="1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</a:t>
            </a:r>
            <a:endParaRPr kumimoji="1" lang="ko-Kore-KR" altLang="en-US" sz="1400" b="1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82A9BED-3419-478A-E1D3-BAF8BCB1EA6A}"/>
              </a:ext>
            </a:extLst>
          </p:cNvPr>
          <p:cNvSpPr/>
          <p:nvPr/>
        </p:nvSpPr>
        <p:spPr>
          <a:xfrm>
            <a:off x="1481334" y="4873658"/>
            <a:ext cx="3807104" cy="284246"/>
          </a:xfrm>
          <a:prstGeom prst="roundRect">
            <a:avLst>
              <a:gd name="adj" fmla="val 7206"/>
            </a:avLst>
          </a:prstGeom>
          <a:noFill/>
          <a:ln w="19050">
            <a:solidFill>
              <a:srgbClr val="291C77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F0C1A8F2-D68C-A52D-4D4D-D22E1597BA1E}"/>
              </a:ext>
            </a:extLst>
          </p:cNvPr>
          <p:cNvSpPr/>
          <p:nvPr/>
        </p:nvSpPr>
        <p:spPr>
          <a:xfrm>
            <a:off x="5239052" y="4571976"/>
            <a:ext cx="417850" cy="417850"/>
          </a:xfrm>
          <a:prstGeom prst="ellipse">
            <a:avLst/>
          </a:prstGeom>
          <a:solidFill>
            <a:srgbClr val="291C77">
              <a:alpha val="80056"/>
            </a:srgb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kumimoji="1" lang="en-US" altLang="ko-KR" sz="1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3</a:t>
            </a:r>
            <a:endParaRPr kumimoji="1" lang="ko-Kore-KR" altLang="en-US" sz="1400" b="1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CB50FB8A-82F6-3915-E6B3-64FE04440038}"/>
              </a:ext>
            </a:extLst>
          </p:cNvPr>
          <p:cNvSpPr/>
          <p:nvPr/>
        </p:nvSpPr>
        <p:spPr>
          <a:xfrm>
            <a:off x="1521291" y="5440732"/>
            <a:ext cx="1240764" cy="158790"/>
          </a:xfrm>
          <a:prstGeom prst="roundRect">
            <a:avLst>
              <a:gd name="adj" fmla="val 7206"/>
            </a:avLst>
          </a:prstGeom>
          <a:noFill/>
          <a:ln w="19050">
            <a:solidFill>
              <a:srgbClr val="6E07F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1DBC1F9E-1527-68BE-5239-08124D3C7253}"/>
              </a:ext>
            </a:extLst>
          </p:cNvPr>
          <p:cNvSpPr/>
          <p:nvPr/>
        </p:nvSpPr>
        <p:spPr>
          <a:xfrm>
            <a:off x="3338413" y="5731498"/>
            <a:ext cx="1900639" cy="160256"/>
          </a:xfrm>
          <a:prstGeom prst="roundRect">
            <a:avLst>
              <a:gd name="adj" fmla="val 7206"/>
            </a:avLst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0D8CFDE-D4FA-204B-2C51-BDF644192049}"/>
              </a:ext>
            </a:extLst>
          </p:cNvPr>
          <p:cNvSpPr txBox="1"/>
          <p:nvPr/>
        </p:nvSpPr>
        <p:spPr>
          <a:xfrm>
            <a:off x="4059953" y="3321235"/>
            <a:ext cx="609442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600" b="1" dirty="0" err="1">
                <a:solidFill>
                  <a:srgbClr val="6E07F3"/>
                </a:solidFill>
                <a:highlight>
                  <a:srgbClr val="FFFFFF"/>
                </a:highlight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statusCode</a:t>
            </a:r>
            <a:r>
              <a:rPr lang="ko-KR" altLang="en-US" sz="1600" b="1" dirty="0">
                <a:solidFill>
                  <a:srgbClr val="6E07F3"/>
                </a:solidFill>
                <a:highlight>
                  <a:srgbClr val="FFFFFF"/>
                </a:highlight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는 </a:t>
            </a:r>
            <a:r>
              <a:rPr lang="en-US" altLang="ko-KR" sz="1600" b="1" dirty="0">
                <a:solidFill>
                  <a:srgbClr val="6E07F3"/>
                </a:solidFill>
                <a:highlight>
                  <a:srgbClr val="FFFFFF"/>
                </a:highlight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&lt;</a:t>
            </a:r>
            <a:r>
              <a:rPr lang="en-US" altLang="ko-KR" sz="1600" b="1" dirty="0" err="1">
                <a:solidFill>
                  <a:srgbClr val="6E07F3"/>
                </a:solidFill>
                <a:highlight>
                  <a:srgbClr val="FFFFFF"/>
                </a:highlight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ErrorMessage</a:t>
            </a:r>
            <a:r>
              <a:rPr lang="en-US" altLang="ko-KR" sz="1600" b="1" dirty="0">
                <a:solidFill>
                  <a:srgbClr val="6E07F3"/>
                </a:solidFill>
                <a:highlight>
                  <a:srgbClr val="FFFFFF"/>
                </a:highlight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&gt; </a:t>
            </a:r>
            <a:r>
              <a:rPr lang="ko-KR" altLang="en-US" sz="1600" b="1" dirty="0">
                <a:solidFill>
                  <a:srgbClr val="6E07F3"/>
                </a:solidFill>
                <a:highlight>
                  <a:srgbClr val="FFFFFF"/>
                </a:highlight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컴포넌트에 전달한 </a:t>
            </a:r>
            <a:r>
              <a:rPr lang="en-US" altLang="ko-Kore-KR" sz="1600" b="1" dirty="0">
                <a:solidFill>
                  <a:srgbClr val="6E07F3"/>
                </a:solidFill>
                <a:highlight>
                  <a:srgbClr val="FFFFFF"/>
                </a:highlight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Props</a:t>
            </a:r>
            <a:endParaRPr lang="ko-Kore-KR" altLang="en-US" dirty="0">
              <a:solidFill>
                <a:srgbClr val="6E07F3"/>
              </a:solidFill>
              <a:highlight>
                <a:srgbClr val="FFFFFF"/>
              </a:highlight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B0BF3E1-3B3F-8B28-0014-7401E9F3F4B7}"/>
              </a:ext>
            </a:extLst>
          </p:cNvPr>
          <p:cNvSpPr txBox="1"/>
          <p:nvPr/>
        </p:nvSpPr>
        <p:spPr>
          <a:xfrm>
            <a:off x="5700217" y="4179074"/>
            <a:ext cx="609442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600" b="1" dirty="0" err="1">
                <a:solidFill>
                  <a:srgbClr val="FF0000"/>
                </a:solidFill>
                <a:highlight>
                  <a:srgbClr val="FFFFFF"/>
                </a:highlight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showDetailMessage</a:t>
            </a:r>
            <a:r>
              <a:rPr lang="ko-KR" altLang="en-US" sz="1600" b="1" dirty="0">
                <a:solidFill>
                  <a:srgbClr val="FF0000"/>
                </a:solidFill>
                <a:highlight>
                  <a:srgbClr val="FFFFFF"/>
                </a:highlight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는 </a:t>
            </a:r>
            <a:r>
              <a:rPr lang="en-US" altLang="ko-KR" sz="1600" b="1" dirty="0">
                <a:solidFill>
                  <a:srgbClr val="FF0000"/>
                </a:solidFill>
                <a:highlight>
                  <a:srgbClr val="FFFFFF"/>
                </a:highlight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&lt;</a:t>
            </a:r>
            <a:r>
              <a:rPr lang="en-US" altLang="ko-KR" sz="1600" b="1" dirty="0" err="1">
                <a:solidFill>
                  <a:srgbClr val="FF0000"/>
                </a:solidFill>
                <a:highlight>
                  <a:srgbClr val="FFFFFF"/>
                </a:highlight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ErrorMessage</a:t>
            </a:r>
            <a:r>
              <a:rPr lang="en-US" altLang="ko-KR" sz="1600" b="1" dirty="0">
                <a:solidFill>
                  <a:srgbClr val="FF0000"/>
                </a:solidFill>
                <a:highlight>
                  <a:srgbClr val="FFFFFF"/>
                </a:highlight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&gt; </a:t>
            </a:r>
            <a:r>
              <a:rPr lang="ko-KR" altLang="en-US" sz="1600" b="1" dirty="0">
                <a:solidFill>
                  <a:srgbClr val="FF0000"/>
                </a:solidFill>
                <a:highlight>
                  <a:srgbClr val="FFFFFF"/>
                </a:highlight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컴포넌트의 </a:t>
            </a:r>
            <a:r>
              <a:rPr lang="en-US" altLang="ko-KR" sz="1600" b="1" dirty="0">
                <a:solidFill>
                  <a:srgbClr val="FF0000"/>
                </a:solidFill>
                <a:highlight>
                  <a:srgbClr val="FFFFFF"/>
                </a:highlight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State</a:t>
            </a:r>
            <a:endParaRPr lang="ko-Kore-KR" altLang="en-US" dirty="0">
              <a:solidFill>
                <a:srgbClr val="FF0000"/>
              </a:solidFill>
              <a:highlight>
                <a:srgbClr val="FFFFFF"/>
              </a:highlight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25146BE-46FA-C89C-D247-038770E3621D}"/>
              </a:ext>
            </a:extLst>
          </p:cNvPr>
          <p:cNvSpPr txBox="1"/>
          <p:nvPr/>
        </p:nvSpPr>
        <p:spPr>
          <a:xfrm>
            <a:off x="5577669" y="4895511"/>
            <a:ext cx="609442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600" b="1" dirty="0">
                <a:solidFill>
                  <a:srgbClr val="291C77"/>
                </a:solidFill>
                <a:highlight>
                  <a:srgbClr val="FFFFFF"/>
                </a:highlight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&lt;</a:t>
            </a:r>
            <a:r>
              <a:rPr lang="en-US" altLang="ko-Kore-KR" sz="1600" b="1" dirty="0" err="1">
                <a:solidFill>
                  <a:srgbClr val="291C77"/>
                </a:solidFill>
                <a:highlight>
                  <a:srgbClr val="FFFFFF"/>
                </a:highlight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SectionError</a:t>
            </a:r>
            <a:r>
              <a:rPr lang="en-US" altLang="ko-KR" sz="1600" b="1" dirty="0">
                <a:solidFill>
                  <a:srgbClr val="291C77"/>
                </a:solidFill>
                <a:highlight>
                  <a:srgbClr val="FFFFFF"/>
                </a:highlight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&gt;</a:t>
            </a:r>
            <a:r>
              <a:rPr lang="ko-KR" altLang="en-US" sz="1600" b="1" dirty="0">
                <a:solidFill>
                  <a:srgbClr val="291C77"/>
                </a:solidFill>
                <a:highlight>
                  <a:srgbClr val="FFFFFF"/>
                </a:highlight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컴포넌트로 감싼 </a:t>
            </a:r>
            <a:r>
              <a:rPr lang="en-US" altLang="ko-KR" sz="1600" b="1" dirty="0">
                <a:solidFill>
                  <a:srgbClr val="291C77"/>
                </a:solidFill>
                <a:highlight>
                  <a:srgbClr val="FFFFFF"/>
                </a:highlight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&lt;p&gt;</a:t>
            </a:r>
            <a:r>
              <a:rPr lang="ko-KR" altLang="en-US" sz="1600" b="1" dirty="0">
                <a:solidFill>
                  <a:srgbClr val="291C77"/>
                </a:solidFill>
                <a:highlight>
                  <a:srgbClr val="FFFFFF"/>
                </a:highlight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태그들은</a:t>
            </a:r>
            <a:endParaRPr lang="en-US" altLang="ko-KR" sz="1600" b="1" dirty="0">
              <a:solidFill>
                <a:srgbClr val="291C77"/>
              </a:solidFill>
              <a:highlight>
                <a:srgbClr val="FFFFFF"/>
              </a:highlight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r>
              <a:rPr lang="en-US" altLang="ko-KR" sz="1600" b="1" dirty="0">
                <a:solidFill>
                  <a:srgbClr val="291C77"/>
                </a:solidFill>
                <a:highlight>
                  <a:srgbClr val="FFFFFF"/>
                </a:highlight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&lt;</a:t>
            </a:r>
            <a:r>
              <a:rPr lang="en-US" altLang="ko-KR" sz="1600" b="1" dirty="0" err="1">
                <a:solidFill>
                  <a:srgbClr val="291C77"/>
                </a:solidFill>
                <a:highlight>
                  <a:srgbClr val="FFFFFF"/>
                </a:highlight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SectionError</a:t>
            </a:r>
            <a:r>
              <a:rPr lang="en-US" altLang="ko-KR" sz="1600" b="1" dirty="0">
                <a:solidFill>
                  <a:srgbClr val="291C77"/>
                </a:solidFill>
                <a:highlight>
                  <a:srgbClr val="FFFFFF"/>
                </a:highlight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&gt; </a:t>
            </a:r>
            <a:r>
              <a:rPr lang="ko-KR" altLang="en-US" sz="1600" b="1" dirty="0">
                <a:solidFill>
                  <a:srgbClr val="291C77"/>
                </a:solidFill>
                <a:highlight>
                  <a:srgbClr val="FFFFFF"/>
                </a:highlight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컴포넌트의 </a:t>
            </a:r>
            <a:r>
              <a:rPr lang="en-US" altLang="ko-KR" sz="1600" b="1" dirty="0">
                <a:solidFill>
                  <a:srgbClr val="291C77"/>
                </a:solidFill>
                <a:highlight>
                  <a:srgbClr val="FFFFFF"/>
                </a:highlight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Children</a:t>
            </a:r>
            <a:endParaRPr lang="ko-Kore-KR" altLang="en-US" dirty="0">
              <a:solidFill>
                <a:srgbClr val="291C77"/>
              </a:solidFill>
              <a:highlight>
                <a:srgbClr val="FF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85555356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BB2E6D-26F3-B05C-71E3-2CAAC7502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3421"/>
            <a:ext cx="10515600" cy="668545"/>
          </a:xfrm>
        </p:spPr>
        <p:txBody>
          <a:bodyPr>
            <a:normAutofit/>
          </a:bodyPr>
          <a:lstStyle/>
          <a:p>
            <a:r>
              <a:rPr kumimoji="1" lang="ko-KR" altLang="en-US" sz="3000" b="1" dirty="0">
                <a:solidFill>
                  <a:prstClr val="whit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부모와 자식 컴포넌트에서 데이터를 전달하려면</a:t>
            </a:r>
            <a:r>
              <a:rPr kumimoji="1" lang="en-US" altLang="ko-KR" sz="3000" b="1" dirty="0">
                <a:solidFill>
                  <a:prstClr val="whit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?</a:t>
            </a:r>
            <a:endParaRPr kumimoji="1" lang="ko-KR" altLang="en-US" sz="1600" dirty="0">
              <a:solidFill>
                <a:schemeClr val="bg1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8D8525E4-B0A9-034B-4AD9-671C8F2613E9}"/>
              </a:ext>
            </a:extLst>
          </p:cNvPr>
          <p:cNvSpPr/>
          <p:nvPr/>
        </p:nvSpPr>
        <p:spPr>
          <a:xfrm>
            <a:off x="5713057" y="1545238"/>
            <a:ext cx="2481564" cy="1153227"/>
          </a:xfrm>
          <a:prstGeom prst="roundRect">
            <a:avLst>
              <a:gd name="adj" fmla="val 9312"/>
            </a:avLst>
          </a:prstGeom>
          <a:noFill/>
          <a:ln w="28575">
            <a:solidFill>
              <a:srgbClr val="6E07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36000" rtlCol="0" anchor="ctr" anchorCtr="0"/>
          <a:lstStyle/>
          <a:p>
            <a:pPr algn="ctr">
              <a:lnSpc>
                <a:spcPct val="130000"/>
              </a:lnSpc>
            </a:pPr>
            <a:r>
              <a:rPr kumimoji="1" lang="ko-KR" altLang="en-US" sz="20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부모 컴포넌트</a:t>
            </a:r>
            <a:endParaRPr kumimoji="1" lang="en-US" altLang="ko-KR" sz="2000" b="1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6F641DED-02F9-1DE3-F471-F35F3B07754F}"/>
              </a:ext>
            </a:extLst>
          </p:cNvPr>
          <p:cNvSpPr/>
          <p:nvPr/>
        </p:nvSpPr>
        <p:spPr>
          <a:xfrm>
            <a:off x="2704331" y="4954381"/>
            <a:ext cx="2481564" cy="869244"/>
          </a:xfrm>
          <a:prstGeom prst="roundRect">
            <a:avLst>
              <a:gd name="adj" fmla="val 9312"/>
            </a:avLst>
          </a:prstGeom>
          <a:noFill/>
          <a:ln w="28575">
            <a:solidFill>
              <a:srgbClr val="6E07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36000" rtlCol="0" anchor="ctr" anchorCtr="0"/>
          <a:lstStyle/>
          <a:p>
            <a:pPr algn="ctr">
              <a:lnSpc>
                <a:spcPct val="130000"/>
              </a:lnSpc>
            </a:pPr>
            <a:r>
              <a:rPr kumimoji="1" lang="ko-KR" altLang="en-US" sz="20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자식 컴포넌트</a:t>
            </a:r>
            <a:endParaRPr kumimoji="1" lang="en-US" altLang="ko-KR" sz="2000" b="1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986632E-AD64-2E1F-21B0-8B2058B2FAA7}"/>
              </a:ext>
            </a:extLst>
          </p:cNvPr>
          <p:cNvSpPr/>
          <p:nvPr/>
        </p:nvSpPr>
        <p:spPr>
          <a:xfrm>
            <a:off x="5306535" y="4964417"/>
            <a:ext cx="5619131" cy="869244"/>
          </a:xfrm>
          <a:prstGeom prst="roundRect">
            <a:avLst>
              <a:gd name="adj" fmla="val 9312"/>
            </a:avLst>
          </a:prstGeom>
          <a:solidFill>
            <a:srgbClr val="6E07F3">
              <a:alpha val="40000"/>
            </a:srgb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36000" rtlCol="0" anchor="ctr" anchorCtr="0"/>
          <a:lstStyle/>
          <a:p>
            <a:pPr algn="ctr">
              <a:lnSpc>
                <a:spcPct val="130000"/>
              </a:lnSpc>
            </a:pPr>
            <a:r>
              <a:rPr kumimoji="1" lang="ko-KR" altLang="en-US" sz="1600" b="1" dirty="0">
                <a:solidFill>
                  <a:srgbClr val="4EF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자식 컴포넌트에서 이벤트가 발생하면</a:t>
            </a:r>
            <a:endParaRPr kumimoji="1" lang="en-US" altLang="ko-KR" sz="1600" b="1" dirty="0">
              <a:solidFill>
                <a:srgbClr val="4EF2FF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algn="ctr">
              <a:lnSpc>
                <a:spcPct val="130000"/>
              </a:lnSpc>
            </a:pPr>
            <a:r>
              <a:rPr kumimoji="1" lang="ko-KR" altLang="en-US" sz="1600" b="1" dirty="0">
                <a:solidFill>
                  <a:srgbClr val="4EF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부모 컴포넌트로부터 사전에 전달 받은 </a:t>
            </a:r>
            <a:r>
              <a:rPr kumimoji="1" lang="ko-KR" altLang="en-US" sz="1600" b="1" dirty="0" err="1">
                <a:solidFill>
                  <a:srgbClr val="4EF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콜백</a:t>
            </a:r>
            <a:r>
              <a:rPr kumimoji="1" lang="ko-KR" altLang="en-US" sz="1600" b="1" dirty="0">
                <a:solidFill>
                  <a:srgbClr val="4EF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함수를 호출한다</a:t>
            </a:r>
            <a:r>
              <a:rPr kumimoji="1" lang="en-US" altLang="ko-KR" sz="1600" b="1" dirty="0">
                <a:solidFill>
                  <a:srgbClr val="4EF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1E3B3C85-7C74-0FF8-464B-15791CBAFB9B}"/>
              </a:ext>
            </a:extLst>
          </p:cNvPr>
          <p:cNvCxnSpPr>
            <a:cxnSpLocks/>
          </p:cNvCxnSpPr>
          <p:nvPr/>
        </p:nvCxnSpPr>
        <p:spPr>
          <a:xfrm flipH="1">
            <a:off x="4185501" y="2693534"/>
            <a:ext cx="1586233" cy="2456237"/>
          </a:xfrm>
          <a:prstGeom prst="straightConnector1">
            <a:avLst/>
          </a:prstGeom>
          <a:ln w="19050">
            <a:solidFill>
              <a:srgbClr val="EFF900"/>
            </a:solidFill>
            <a:prstDash val="dash"/>
            <a:headEnd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CC6CB199-A43A-DDFD-1B62-C0762D084E09}"/>
              </a:ext>
            </a:extLst>
          </p:cNvPr>
          <p:cNvCxnSpPr>
            <a:cxnSpLocks/>
          </p:cNvCxnSpPr>
          <p:nvPr/>
        </p:nvCxnSpPr>
        <p:spPr>
          <a:xfrm flipH="1" flipV="1">
            <a:off x="6928701" y="2413262"/>
            <a:ext cx="989814" cy="2541119"/>
          </a:xfrm>
          <a:prstGeom prst="straightConnector1">
            <a:avLst/>
          </a:prstGeom>
          <a:ln w="19050">
            <a:solidFill>
              <a:srgbClr val="4EF2FF"/>
            </a:solidFill>
            <a:prstDash val="dash"/>
            <a:headEnd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1DC54365-3E3B-0F37-8061-B6CD8FE26488}"/>
              </a:ext>
            </a:extLst>
          </p:cNvPr>
          <p:cNvSpPr txBox="1"/>
          <p:nvPr/>
        </p:nvSpPr>
        <p:spPr>
          <a:xfrm>
            <a:off x="4617145" y="2830414"/>
            <a:ext cx="1016869" cy="30777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kumimoji="1" lang="en-US" altLang="ko-Kore-KR" sz="1400" b="1" dirty="0">
                <a:solidFill>
                  <a:srgbClr val="EFF9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Props</a:t>
            </a:r>
            <a:endParaRPr lang="ko-Kore-KR" altLang="en-US" sz="1400" dirty="0">
              <a:solidFill>
                <a:srgbClr val="EFF900"/>
              </a:solidFill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D52E2A14-E19A-11D1-1A47-CCEDEF89329A}"/>
              </a:ext>
            </a:extLst>
          </p:cNvPr>
          <p:cNvSpPr/>
          <p:nvPr/>
        </p:nvSpPr>
        <p:spPr>
          <a:xfrm>
            <a:off x="1178352" y="1767026"/>
            <a:ext cx="4455662" cy="736049"/>
          </a:xfrm>
          <a:prstGeom prst="roundRect">
            <a:avLst>
              <a:gd name="adj" fmla="val 9312"/>
            </a:avLst>
          </a:prstGeom>
          <a:solidFill>
            <a:srgbClr val="6E07F3">
              <a:alpha val="40000"/>
            </a:srgb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36000" rtlCol="0" anchor="ctr" anchorCtr="0"/>
          <a:lstStyle/>
          <a:p>
            <a:pPr algn="ctr">
              <a:lnSpc>
                <a:spcPct val="130000"/>
              </a:lnSpc>
            </a:pPr>
            <a:r>
              <a:rPr kumimoji="1" lang="ko-KR" altLang="en-US" sz="1600" b="1" dirty="0">
                <a:solidFill>
                  <a:srgbClr val="EFF9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자식 컴포넌트에게 </a:t>
            </a:r>
            <a:r>
              <a:rPr kumimoji="1" lang="ko-KR" altLang="en-US" sz="1600" b="1" dirty="0" err="1">
                <a:solidFill>
                  <a:srgbClr val="EFF9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콜백</a:t>
            </a:r>
            <a:r>
              <a:rPr kumimoji="1" lang="ko-KR" altLang="en-US" sz="1600" b="1" dirty="0">
                <a:solidFill>
                  <a:srgbClr val="EFF9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함수를 </a:t>
            </a:r>
            <a:r>
              <a:rPr kumimoji="1" lang="en-US" altLang="ko-KR" sz="1600" b="1" dirty="0">
                <a:solidFill>
                  <a:srgbClr val="EFF9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Props</a:t>
            </a:r>
            <a:r>
              <a:rPr kumimoji="1" lang="ko-KR" altLang="en-US" sz="1600" b="1" dirty="0">
                <a:solidFill>
                  <a:srgbClr val="EFF9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로 전달한다</a:t>
            </a:r>
            <a:r>
              <a:rPr kumimoji="1" lang="en-US" altLang="ko-KR" sz="1600" b="1" dirty="0">
                <a:solidFill>
                  <a:srgbClr val="EFF9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9D987799-4304-7BA8-14FD-113523946B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336" y="2574881"/>
            <a:ext cx="4455663" cy="823070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9FFB8914-E56A-5D7B-F24F-70D4D26EA6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4984" y="3853953"/>
            <a:ext cx="5217415" cy="1100428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B3F02F9E-7DE9-247D-65EA-C713C7CB6DD1}"/>
              </a:ext>
            </a:extLst>
          </p:cNvPr>
          <p:cNvSpPr txBox="1"/>
          <p:nvPr/>
        </p:nvSpPr>
        <p:spPr>
          <a:xfrm>
            <a:off x="7385900" y="3642156"/>
            <a:ext cx="2554664" cy="30777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kumimoji="1" lang="ko-KR" altLang="en-US" sz="1400" b="1" dirty="0" err="1">
                <a:solidFill>
                  <a:srgbClr val="4EF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콜백</a:t>
            </a:r>
            <a:r>
              <a:rPr kumimoji="1" lang="ko-KR" altLang="en-US" sz="1400" b="1" dirty="0">
                <a:solidFill>
                  <a:srgbClr val="4EF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함수 인자로 데이터 전달</a:t>
            </a:r>
            <a:endParaRPr lang="ko-Kore-KR" altLang="en-US" sz="1400" dirty="0">
              <a:solidFill>
                <a:srgbClr val="4EF2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390965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BB2E6D-26F3-B05C-71E3-2CAAC7502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3421"/>
            <a:ext cx="10515600" cy="668545"/>
          </a:xfrm>
        </p:spPr>
        <p:txBody>
          <a:bodyPr>
            <a:normAutofit/>
          </a:bodyPr>
          <a:lstStyle/>
          <a:p>
            <a:r>
              <a:rPr kumimoji="1" lang="en-US" altLang="ko-KR" sz="3000" b="1" dirty="0">
                <a:solidFill>
                  <a:prstClr val="whit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State, Props, Children </a:t>
            </a:r>
            <a:r>
              <a:rPr kumimoji="1" lang="ko-KR" altLang="en-US" sz="3000" b="1" dirty="0">
                <a:solidFill>
                  <a:prstClr val="whit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정리</a:t>
            </a:r>
            <a:endParaRPr kumimoji="1" lang="ko-KR" altLang="en-US" sz="1600" dirty="0">
              <a:solidFill>
                <a:schemeClr val="bg1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059ACA39-D823-8DC3-58AB-A920DD669C4C}"/>
              </a:ext>
            </a:extLst>
          </p:cNvPr>
          <p:cNvSpPr/>
          <p:nvPr/>
        </p:nvSpPr>
        <p:spPr>
          <a:xfrm>
            <a:off x="1479033" y="1624725"/>
            <a:ext cx="9233934" cy="768060"/>
          </a:xfrm>
          <a:prstGeom prst="roundRect">
            <a:avLst>
              <a:gd name="adj" fmla="val 9312"/>
            </a:avLst>
          </a:prstGeom>
          <a:solidFill>
            <a:srgbClr val="FFFFFF">
              <a:alpha val="5098"/>
            </a:srgbClr>
          </a:solidFill>
          <a:ln w="28575">
            <a:solidFill>
              <a:srgbClr val="4EF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0" bIns="36000" rtlCol="0" anchor="ctr" anchorCtr="0"/>
          <a:lstStyle/>
          <a:p>
            <a:pPr>
              <a:lnSpc>
                <a:spcPct val="130000"/>
              </a:lnSpc>
            </a:pPr>
            <a:r>
              <a:rPr kumimoji="1" lang="en-US" altLang="ko-KR" b="1" dirty="0">
                <a:solidFill>
                  <a:srgbClr val="4EF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State</a:t>
            </a:r>
            <a:r>
              <a:rPr kumimoji="1" lang="ko-KR" altLang="en-US" b="1" dirty="0">
                <a:solidFill>
                  <a:srgbClr val="4EF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는 </a:t>
            </a:r>
            <a:r>
              <a:rPr kumimoji="1" lang="en-US" altLang="ko-KR" b="1" dirty="0">
                <a:solidFill>
                  <a:srgbClr val="4EF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Props</a:t>
            </a:r>
            <a:r>
              <a:rPr kumimoji="1" lang="ko-KR" altLang="en-US" b="1" dirty="0">
                <a:solidFill>
                  <a:srgbClr val="4EF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와 다르다</a:t>
            </a:r>
            <a:r>
              <a:rPr kumimoji="1" lang="en-US" altLang="ko-KR" b="1" dirty="0">
                <a:solidFill>
                  <a:srgbClr val="4EF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  <a:r>
              <a:rPr kumimoji="1" lang="ko-KR" altLang="en-US" b="1" dirty="0">
                <a:solidFill>
                  <a:srgbClr val="4EF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컴포넌트 외부에서 접근하거나 값을 전달할 수 없다</a:t>
            </a:r>
            <a:r>
              <a:rPr kumimoji="1" lang="en-US" altLang="ko-KR" b="1" dirty="0">
                <a:solidFill>
                  <a:srgbClr val="4EF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FCE9CA2A-87E1-F48A-B9F5-A4591ECEEFF4}"/>
              </a:ext>
            </a:extLst>
          </p:cNvPr>
          <p:cNvSpPr/>
          <p:nvPr/>
        </p:nvSpPr>
        <p:spPr>
          <a:xfrm>
            <a:off x="1479033" y="2605112"/>
            <a:ext cx="9233934" cy="768060"/>
          </a:xfrm>
          <a:prstGeom prst="roundRect">
            <a:avLst>
              <a:gd name="adj" fmla="val 9312"/>
            </a:avLst>
          </a:prstGeom>
          <a:solidFill>
            <a:srgbClr val="FFFFFF">
              <a:alpha val="5098"/>
            </a:srgbClr>
          </a:solidFill>
          <a:ln w="28575">
            <a:solidFill>
              <a:srgbClr val="4EF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0" bIns="36000" rtlCol="0" anchor="ctr" anchorCtr="0"/>
          <a:lstStyle/>
          <a:p>
            <a:pPr>
              <a:lnSpc>
                <a:spcPct val="130000"/>
              </a:lnSpc>
            </a:pPr>
            <a:r>
              <a:rPr kumimoji="1" lang="en-US" altLang="ko-KR" b="1" dirty="0">
                <a:solidFill>
                  <a:srgbClr val="4EF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State</a:t>
            </a:r>
            <a:r>
              <a:rPr kumimoji="1" lang="ko-KR" altLang="en-US" b="1" dirty="0">
                <a:solidFill>
                  <a:srgbClr val="4EF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는 해당 컴포넌트 자신과 그 하위 컴포넌트에만 영향을 미친다</a:t>
            </a:r>
            <a:r>
              <a:rPr kumimoji="1" lang="en-US" altLang="ko-KR" b="1" dirty="0">
                <a:solidFill>
                  <a:srgbClr val="4EF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70F481FC-0B6B-DE37-DEA3-DD4372F4E9D7}"/>
              </a:ext>
            </a:extLst>
          </p:cNvPr>
          <p:cNvSpPr/>
          <p:nvPr/>
        </p:nvSpPr>
        <p:spPr>
          <a:xfrm>
            <a:off x="1479033" y="3576073"/>
            <a:ext cx="9233934" cy="768060"/>
          </a:xfrm>
          <a:prstGeom prst="roundRect">
            <a:avLst>
              <a:gd name="adj" fmla="val 9312"/>
            </a:avLst>
          </a:prstGeom>
          <a:solidFill>
            <a:srgbClr val="FFFFFF">
              <a:alpha val="5098"/>
            </a:srgbClr>
          </a:solidFill>
          <a:ln w="28575">
            <a:solidFill>
              <a:srgbClr val="4EF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0" bIns="36000" rtlCol="0" anchor="ctr" anchorCtr="0"/>
          <a:lstStyle/>
          <a:p>
            <a:pPr>
              <a:lnSpc>
                <a:spcPct val="130000"/>
              </a:lnSpc>
            </a:pPr>
            <a:r>
              <a:rPr kumimoji="1" lang="en-US" altLang="ko-KR" b="1" dirty="0">
                <a:solidFill>
                  <a:srgbClr val="4EF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State</a:t>
            </a:r>
            <a:r>
              <a:rPr kumimoji="1" lang="ko-KR" altLang="en-US" b="1" dirty="0" err="1">
                <a:solidFill>
                  <a:srgbClr val="4EF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를</a:t>
            </a:r>
            <a:r>
              <a:rPr kumimoji="1" lang="ko-KR" altLang="en-US" b="1" dirty="0">
                <a:solidFill>
                  <a:srgbClr val="4EF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갱신</a:t>
            </a:r>
            <a:r>
              <a:rPr kumimoji="1" lang="en-US" altLang="ko-KR" b="1" dirty="0">
                <a:solidFill>
                  <a:srgbClr val="4EF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(update)</a:t>
            </a:r>
            <a:r>
              <a:rPr kumimoji="1" lang="ko-KR" altLang="en-US" b="1" dirty="0">
                <a:solidFill>
                  <a:srgbClr val="4EF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할 때는 </a:t>
            </a:r>
            <a:r>
              <a:rPr kumimoji="1" lang="ko-KR" altLang="en-US" b="1" dirty="0" err="1">
                <a:solidFill>
                  <a:srgbClr val="4EF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리액트</a:t>
            </a:r>
            <a:r>
              <a:rPr kumimoji="1" lang="ko-KR" altLang="en-US" b="1" dirty="0">
                <a:solidFill>
                  <a:srgbClr val="4EF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훅 중에서 </a:t>
            </a:r>
            <a:r>
              <a:rPr kumimoji="1" lang="en-US" altLang="ko-KR" b="1" dirty="0" err="1">
                <a:solidFill>
                  <a:srgbClr val="4EF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useState</a:t>
            </a:r>
            <a:r>
              <a:rPr kumimoji="1" lang="ko-KR" altLang="en-US" b="1" dirty="0" err="1">
                <a:solidFill>
                  <a:srgbClr val="4EF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를</a:t>
            </a:r>
            <a:r>
              <a:rPr kumimoji="1" lang="ko-KR" altLang="en-US" b="1" dirty="0">
                <a:solidFill>
                  <a:srgbClr val="4EF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사용해야 한다</a:t>
            </a:r>
            <a:r>
              <a:rPr kumimoji="1" lang="en-US" altLang="ko-KR" b="1" dirty="0">
                <a:solidFill>
                  <a:srgbClr val="4EF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3568158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BB2E6D-26F3-B05C-71E3-2CAAC7502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3421"/>
            <a:ext cx="10515600" cy="668545"/>
          </a:xfrm>
        </p:spPr>
        <p:txBody>
          <a:bodyPr>
            <a:normAutofit/>
          </a:bodyPr>
          <a:lstStyle/>
          <a:p>
            <a:r>
              <a:rPr kumimoji="1" lang="en-US" altLang="ko-KR" sz="3000" b="1" dirty="0">
                <a:solidFill>
                  <a:prstClr val="whit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State, Props, Children </a:t>
            </a:r>
            <a:r>
              <a:rPr kumimoji="1" lang="ko-KR" altLang="en-US" sz="3000" b="1" dirty="0">
                <a:solidFill>
                  <a:prstClr val="whit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정리</a:t>
            </a:r>
            <a:endParaRPr kumimoji="1" lang="ko-KR" altLang="en-US" sz="1600" dirty="0">
              <a:solidFill>
                <a:schemeClr val="bg1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059ACA39-D823-8DC3-58AB-A920DD669C4C}"/>
              </a:ext>
            </a:extLst>
          </p:cNvPr>
          <p:cNvSpPr/>
          <p:nvPr/>
        </p:nvSpPr>
        <p:spPr>
          <a:xfrm>
            <a:off x="1479033" y="1624725"/>
            <a:ext cx="9233934" cy="768060"/>
          </a:xfrm>
          <a:prstGeom prst="roundRect">
            <a:avLst>
              <a:gd name="adj" fmla="val 9312"/>
            </a:avLst>
          </a:prstGeom>
          <a:solidFill>
            <a:srgbClr val="FFFFFF">
              <a:alpha val="5098"/>
            </a:srgbClr>
          </a:solidFill>
          <a:ln w="28575">
            <a:solidFill>
              <a:srgbClr val="4EF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0" bIns="36000" rtlCol="0" anchor="ctr" anchorCtr="0"/>
          <a:lstStyle/>
          <a:p>
            <a:pPr>
              <a:lnSpc>
                <a:spcPct val="130000"/>
              </a:lnSpc>
            </a:pPr>
            <a:r>
              <a:rPr kumimoji="1" lang="en-US" altLang="ko-KR" b="1" dirty="0">
                <a:solidFill>
                  <a:srgbClr val="4EF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Props</a:t>
            </a:r>
            <a:r>
              <a:rPr kumimoji="1" lang="ko-KR" altLang="en-US" b="1" dirty="0">
                <a:solidFill>
                  <a:srgbClr val="4EF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는 재사용할 수 있는 형태의 컴포넌트를 만들기 위해 필수</a:t>
            </a:r>
            <a:r>
              <a:rPr kumimoji="1" lang="en-US" altLang="ko-KR" b="1" dirty="0">
                <a:solidFill>
                  <a:srgbClr val="4EF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!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FCE9CA2A-87E1-F48A-B9F5-A4591ECEEFF4}"/>
              </a:ext>
            </a:extLst>
          </p:cNvPr>
          <p:cNvSpPr/>
          <p:nvPr/>
        </p:nvSpPr>
        <p:spPr>
          <a:xfrm>
            <a:off x="1479033" y="2605112"/>
            <a:ext cx="9233934" cy="768060"/>
          </a:xfrm>
          <a:prstGeom prst="roundRect">
            <a:avLst>
              <a:gd name="adj" fmla="val 9312"/>
            </a:avLst>
          </a:prstGeom>
          <a:solidFill>
            <a:srgbClr val="FFFFFF">
              <a:alpha val="5098"/>
            </a:srgbClr>
          </a:solidFill>
          <a:ln w="28575">
            <a:solidFill>
              <a:srgbClr val="4EF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0" bIns="36000" rtlCol="0" anchor="ctr" anchorCtr="0"/>
          <a:lstStyle/>
          <a:p>
            <a:pPr>
              <a:lnSpc>
                <a:spcPct val="130000"/>
              </a:lnSpc>
            </a:pPr>
            <a:r>
              <a:rPr kumimoji="1" lang="en-US" altLang="ko-KR" b="1" dirty="0">
                <a:solidFill>
                  <a:srgbClr val="4EF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Props</a:t>
            </a:r>
            <a:r>
              <a:rPr kumimoji="1" lang="ko-KR" altLang="en-US" b="1" dirty="0">
                <a:solidFill>
                  <a:srgbClr val="4EF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는 다른 컴포넌트로 데이터를 전달하여 동적이지만</a:t>
            </a:r>
            <a:r>
              <a:rPr kumimoji="1" lang="en-US" altLang="ko-KR" b="1" dirty="0">
                <a:solidFill>
                  <a:srgbClr val="4EF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kumimoji="1" lang="ko-KR" altLang="en-US" b="1" dirty="0">
                <a:solidFill>
                  <a:srgbClr val="4EF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결과가 보장된 동작을 하게 돕는다</a:t>
            </a:r>
            <a:r>
              <a:rPr kumimoji="1" lang="en-US" altLang="ko-KR" b="1" dirty="0">
                <a:solidFill>
                  <a:srgbClr val="4EF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70F481FC-0B6B-DE37-DEA3-DD4372F4E9D7}"/>
              </a:ext>
            </a:extLst>
          </p:cNvPr>
          <p:cNvSpPr/>
          <p:nvPr/>
        </p:nvSpPr>
        <p:spPr>
          <a:xfrm>
            <a:off x="1479033" y="3576073"/>
            <a:ext cx="9233934" cy="768060"/>
          </a:xfrm>
          <a:prstGeom prst="roundRect">
            <a:avLst>
              <a:gd name="adj" fmla="val 9312"/>
            </a:avLst>
          </a:prstGeom>
          <a:solidFill>
            <a:srgbClr val="FFFFFF">
              <a:alpha val="5098"/>
            </a:srgbClr>
          </a:solidFill>
          <a:ln w="28575">
            <a:solidFill>
              <a:srgbClr val="4EF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0" bIns="36000" rtlCol="0" anchor="ctr" anchorCtr="0"/>
          <a:lstStyle/>
          <a:p>
            <a:pPr>
              <a:lnSpc>
                <a:spcPct val="130000"/>
              </a:lnSpc>
            </a:pPr>
            <a:r>
              <a:rPr kumimoji="1" lang="ko-KR" altLang="en-US" b="1" dirty="0" err="1">
                <a:solidFill>
                  <a:srgbClr val="4EF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리액트는</a:t>
            </a:r>
            <a:r>
              <a:rPr kumimoji="1" lang="ko-KR" altLang="en-US" b="1" dirty="0">
                <a:solidFill>
                  <a:srgbClr val="4EF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단방향 데이터 흐름을 사용하므로 자식 컴포넌트에서 부모 데이터를 변경하지 말자</a:t>
            </a:r>
            <a:r>
              <a:rPr kumimoji="1" lang="en-US" altLang="ko-KR" b="1" dirty="0">
                <a:solidFill>
                  <a:srgbClr val="4EF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6B6CECA-4BAA-03B7-26EB-01DB17BC7D80}"/>
              </a:ext>
            </a:extLst>
          </p:cNvPr>
          <p:cNvSpPr/>
          <p:nvPr/>
        </p:nvSpPr>
        <p:spPr>
          <a:xfrm>
            <a:off x="1479033" y="4547034"/>
            <a:ext cx="9233934" cy="768060"/>
          </a:xfrm>
          <a:prstGeom prst="roundRect">
            <a:avLst>
              <a:gd name="adj" fmla="val 9312"/>
            </a:avLst>
          </a:prstGeom>
          <a:solidFill>
            <a:srgbClr val="FFFFFF">
              <a:alpha val="5098"/>
            </a:srgbClr>
          </a:solidFill>
          <a:ln w="28575">
            <a:solidFill>
              <a:srgbClr val="4EF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0" bIns="36000" rtlCol="0" anchor="ctr" anchorCtr="0"/>
          <a:lstStyle/>
          <a:p>
            <a:pPr>
              <a:lnSpc>
                <a:spcPct val="130000"/>
              </a:lnSpc>
            </a:pPr>
            <a:r>
              <a:rPr kumimoji="1" lang="ko-KR" altLang="en-US" b="1" dirty="0">
                <a:solidFill>
                  <a:srgbClr val="4EF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동일한 컴포넌트 내부에 별도의 내용을 추가하고 싶을 때 </a:t>
            </a:r>
            <a:r>
              <a:rPr kumimoji="1" lang="en-US" altLang="ko-KR" b="1" dirty="0">
                <a:solidFill>
                  <a:srgbClr val="4EF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children</a:t>
            </a:r>
            <a:r>
              <a:rPr kumimoji="1" lang="ko-KR" altLang="en-US" b="1" dirty="0">
                <a:solidFill>
                  <a:srgbClr val="4EF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을 활용한다</a:t>
            </a:r>
            <a:r>
              <a:rPr kumimoji="1" lang="en-US" altLang="ko-KR" b="1" dirty="0">
                <a:solidFill>
                  <a:srgbClr val="4EF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1791318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BB2E6D-26F3-B05C-71E3-2CAAC7502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3421"/>
            <a:ext cx="10515600" cy="668545"/>
          </a:xfrm>
        </p:spPr>
        <p:txBody>
          <a:bodyPr>
            <a:normAutofit/>
          </a:bodyPr>
          <a:lstStyle/>
          <a:p>
            <a:r>
              <a:rPr kumimoji="1" lang="en-US" altLang="ko-KR" sz="3000" b="1" dirty="0" err="1">
                <a:solidFill>
                  <a:prstClr val="whit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useState</a:t>
            </a:r>
            <a:r>
              <a:rPr kumimoji="1" lang="ko-KR" altLang="en-US" sz="3000" b="1" dirty="0">
                <a:solidFill>
                  <a:prstClr val="whit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훅으로 컴포넌트 상태 다루기</a:t>
            </a:r>
            <a:endParaRPr kumimoji="1" lang="ko-KR" altLang="en-US" sz="1600" dirty="0">
              <a:solidFill>
                <a:schemeClr val="bg1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7A9B41AB-103D-D9C6-D19B-7682E366B0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538" y="2400922"/>
            <a:ext cx="4568033" cy="4290871"/>
          </a:xfrm>
          <a:prstGeom prst="rect">
            <a:avLst/>
          </a:prstGeom>
        </p:spPr>
      </p:pic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122BFC23-5A68-D6E2-5C0D-1F8590659916}"/>
              </a:ext>
            </a:extLst>
          </p:cNvPr>
          <p:cNvSpPr/>
          <p:nvPr/>
        </p:nvSpPr>
        <p:spPr>
          <a:xfrm>
            <a:off x="6177701" y="2643721"/>
            <a:ext cx="5341854" cy="910186"/>
          </a:xfrm>
          <a:prstGeom prst="roundRect">
            <a:avLst>
              <a:gd name="adj" fmla="val 9312"/>
            </a:avLst>
          </a:prstGeom>
          <a:solidFill>
            <a:srgbClr val="6E07F3">
              <a:alpha val="40000"/>
            </a:srgb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36000" rtlCol="0" anchor="ctr" anchorCtr="0"/>
          <a:lstStyle/>
          <a:p>
            <a:pPr algn="ctr">
              <a:lnSpc>
                <a:spcPct val="130000"/>
              </a:lnSpc>
            </a:pPr>
            <a:r>
              <a:rPr kumimoji="1" lang="en-US" altLang="ko-KR" sz="16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const [</a:t>
            </a:r>
            <a:r>
              <a:rPr kumimoji="1" lang="ko-KR" altLang="en-US" sz="1600" b="1" dirty="0" err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상태명</a:t>
            </a:r>
            <a:r>
              <a:rPr kumimoji="1" lang="en-US" altLang="ko-KR" sz="16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kumimoji="1" lang="ko-KR" altLang="en-US" sz="16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kumimoji="1" lang="en-US" altLang="ko-KR" sz="1600" b="1" dirty="0">
                <a:solidFill>
                  <a:srgbClr val="EFF9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set</a:t>
            </a:r>
            <a:r>
              <a:rPr kumimoji="1" lang="ko-KR" altLang="en-US" sz="1600" b="1" dirty="0" err="1">
                <a:solidFill>
                  <a:srgbClr val="EFF9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상태명</a:t>
            </a:r>
            <a:r>
              <a:rPr kumimoji="1" lang="en-US" altLang="ko-KR" sz="16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]</a:t>
            </a:r>
            <a:r>
              <a:rPr kumimoji="1" lang="ko-KR" altLang="en-US" sz="16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kumimoji="1" lang="en-US" altLang="ko-KR" sz="16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=</a:t>
            </a:r>
            <a:r>
              <a:rPr kumimoji="1" lang="ko-KR" altLang="en-US" sz="16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kumimoji="1" lang="en-US" altLang="ko-KR" sz="1600" b="1" dirty="0" err="1">
                <a:solidFill>
                  <a:srgbClr val="EFF9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useState</a:t>
            </a:r>
            <a:r>
              <a:rPr kumimoji="1" lang="en-US" altLang="ko-KR" sz="16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</a:t>
            </a:r>
            <a:r>
              <a:rPr kumimoji="1" lang="ko-KR" altLang="en-US" sz="16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상태의 초기값</a:t>
            </a:r>
            <a:r>
              <a:rPr kumimoji="1" lang="en-US" altLang="ko-KR" sz="16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);</a:t>
            </a: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B14F3AA7-3F1E-2551-7830-45A0BCDD9586}"/>
              </a:ext>
            </a:extLst>
          </p:cNvPr>
          <p:cNvSpPr/>
          <p:nvPr/>
        </p:nvSpPr>
        <p:spPr>
          <a:xfrm>
            <a:off x="1031290" y="2762494"/>
            <a:ext cx="3738673" cy="320069"/>
          </a:xfrm>
          <a:prstGeom prst="roundRect">
            <a:avLst>
              <a:gd name="adj" fmla="val 7206"/>
            </a:avLst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07DC57BA-EF74-A09F-905A-9DF6426E4C28}"/>
              </a:ext>
            </a:extLst>
          </p:cNvPr>
          <p:cNvSpPr/>
          <p:nvPr/>
        </p:nvSpPr>
        <p:spPr>
          <a:xfrm>
            <a:off x="2021107" y="5029733"/>
            <a:ext cx="1165153" cy="239850"/>
          </a:xfrm>
          <a:prstGeom prst="roundRect">
            <a:avLst>
              <a:gd name="adj" fmla="val 7206"/>
            </a:avLst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BDF415BA-DF7E-020D-A95C-F458C6EDDF61}"/>
              </a:ext>
            </a:extLst>
          </p:cNvPr>
          <p:cNvSpPr/>
          <p:nvPr/>
        </p:nvSpPr>
        <p:spPr>
          <a:xfrm>
            <a:off x="945875" y="1518065"/>
            <a:ext cx="10085540" cy="763222"/>
          </a:xfrm>
          <a:prstGeom prst="roundRect">
            <a:avLst>
              <a:gd name="adj" fmla="val 5724"/>
            </a:avLst>
          </a:prstGeom>
          <a:solidFill>
            <a:srgbClr val="FFFFFF">
              <a:alpha val="5098"/>
            </a:srgbClr>
          </a:solidFill>
          <a:ln w="28575">
            <a:solidFill>
              <a:srgbClr val="4EF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144000" rtlCol="0" anchor="t" anchorCtr="0"/>
          <a:lstStyle/>
          <a:p>
            <a:pPr>
              <a:lnSpc>
                <a:spcPct val="130000"/>
              </a:lnSpc>
            </a:pPr>
            <a:r>
              <a:rPr kumimoji="1" lang="ko-KR" altLang="en-US" sz="2000" b="1" dirty="0">
                <a:solidFill>
                  <a:srgbClr val="4EF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컴포넌트에 상태를 추가할 때</a:t>
            </a:r>
            <a:r>
              <a:rPr kumimoji="1" lang="en-US" altLang="ko-KR" sz="2000" b="1" dirty="0">
                <a:solidFill>
                  <a:srgbClr val="4EF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kumimoji="1" lang="ko-KR" altLang="en-US" sz="2000" b="1" dirty="0">
                <a:solidFill>
                  <a:srgbClr val="4EF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kumimoji="1" lang="en-US" altLang="ko-KR" sz="2000" b="1" dirty="0" err="1">
                <a:solidFill>
                  <a:srgbClr val="4EF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useState</a:t>
            </a:r>
            <a:r>
              <a:rPr kumimoji="1" lang="ko-KR" altLang="en-US" sz="2000" b="1" dirty="0">
                <a:solidFill>
                  <a:srgbClr val="4EF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훅을 사용</a:t>
            </a:r>
            <a:endParaRPr kumimoji="1" lang="en-US" altLang="ko-KR" sz="2000" b="1" dirty="0">
              <a:solidFill>
                <a:srgbClr val="4EF2FF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1507CB73-873C-D5F6-F3D2-80FB69482C51}"/>
              </a:ext>
            </a:extLst>
          </p:cNvPr>
          <p:cNvSpPr/>
          <p:nvPr/>
        </p:nvSpPr>
        <p:spPr>
          <a:xfrm>
            <a:off x="6177701" y="3840925"/>
            <a:ext cx="5341854" cy="910186"/>
          </a:xfrm>
          <a:prstGeom prst="roundRect">
            <a:avLst>
              <a:gd name="adj" fmla="val 9312"/>
            </a:avLst>
          </a:prstGeom>
          <a:solidFill>
            <a:srgbClr val="6E07F3">
              <a:alpha val="40000"/>
            </a:srgb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36000" rtlCol="0" anchor="ctr" anchorCtr="0"/>
          <a:lstStyle/>
          <a:p>
            <a:pPr algn="ctr">
              <a:lnSpc>
                <a:spcPct val="130000"/>
              </a:lnSpc>
            </a:pPr>
            <a:r>
              <a:rPr kumimoji="1" lang="ko-KR" altLang="en-US" sz="1600" b="1" dirty="0">
                <a:solidFill>
                  <a:srgbClr val="EFF9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이전 상태를 활용하여 새로운 상태를 설정</a:t>
            </a:r>
            <a:r>
              <a:rPr kumimoji="1" lang="ko-KR" altLang="en-US" sz="16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할 때는</a:t>
            </a:r>
            <a:endParaRPr kumimoji="1" lang="en-US" altLang="ko-KR" sz="1600" b="1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algn="ctr">
              <a:lnSpc>
                <a:spcPct val="130000"/>
              </a:lnSpc>
            </a:pPr>
            <a:r>
              <a:rPr kumimoji="1" lang="en-US" altLang="ko-KR" sz="1600" b="1" dirty="0">
                <a:solidFill>
                  <a:srgbClr val="EFF9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</a:t>
            </a:r>
            <a:r>
              <a:rPr kumimoji="1" lang="ko-KR" altLang="en-US" sz="1600" b="1" dirty="0">
                <a:solidFill>
                  <a:srgbClr val="EFF9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이전 </a:t>
            </a:r>
            <a:r>
              <a:rPr kumimoji="1" lang="en-US" altLang="ko-KR" sz="1600" b="1" dirty="0">
                <a:solidFill>
                  <a:srgbClr val="EFF9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state</a:t>
            </a:r>
            <a:r>
              <a:rPr kumimoji="1" lang="ko-KR" altLang="en-US" sz="1600" b="1" dirty="0">
                <a:solidFill>
                  <a:srgbClr val="EFF9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값</a:t>
            </a:r>
            <a:r>
              <a:rPr kumimoji="1" lang="en-US" altLang="ko-KR" sz="1600" b="1" dirty="0">
                <a:solidFill>
                  <a:srgbClr val="EFF9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</a:t>
            </a:r>
            <a:r>
              <a:rPr kumimoji="1" lang="ko-KR" altLang="en-US" sz="1600" b="1" dirty="0">
                <a:solidFill>
                  <a:srgbClr val="EFF9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kumimoji="1" lang="en-US" altLang="ko-KR" sz="1600" b="1" dirty="0">
                <a:solidFill>
                  <a:srgbClr val="EFF9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=&gt;</a:t>
            </a:r>
            <a:r>
              <a:rPr kumimoji="1" lang="ko-KR" altLang="en-US" sz="1600" b="1" dirty="0">
                <a:solidFill>
                  <a:srgbClr val="EFF9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kumimoji="1" lang="en-US" altLang="ko-KR" sz="1600" b="1" dirty="0">
                <a:solidFill>
                  <a:srgbClr val="EFF9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{}</a:t>
            </a:r>
            <a:r>
              <a:rPr kumimoji="1" lang="ko-KR" altLang="en-US" sz="1600" b="1" dirty="0">
                <a:solidFill>
                  <a:srgbClr val="EFF9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업데이터를 사용</a:t>
            </a:r>
            <a:endParaRPr kumimoji="1" lang="en-US" altLang="ko-KR" sz="1600" b="1" dirty="0">
              <a:solidFill>
                <a:srgbClr val="EFF9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9532045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BB2E6D-26F3-B05C-71E3-2CAAC7502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06408"/>
            <a:ext cx="10515600" cy="898238"/>
          </a:xfrm>
        </p:spPr>
        <p:txBody>
          <a:bodyPr anchor="t">
            <a:noAutofit/>
          </a:bodyPr>
          <a:lstStyle/>
          <a:p>
            <a:pPr algn="ctr"/>
            <a:r>
              <a:rPr kumimoji="1" lang="ko-KR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✍️ 이제 배운 내용으로 컴포넌트를 만들어 보자</a:t>
            </a:r>
            <a:r>
              <a:rPr kumimoji="1" lang="en-US" altLang="ko-KR" sz="3600" b="1" dirty="0">
                <a:solidFill>
                  <a:prstClr val="whit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!</a:t>
            </a:r>
            <a:endParaRPr kumimoji="1" lang="ko-KR" altLang="en-US" sz="3600" b="1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5EE3DD1-7486-ABF5-952A-0EB9952129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1694" y="2004646"/>
            <a:ext cx="3828612" cy="3839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34656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BB2E6D-26F3-B05C-71E3-2CAAC7502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06408"/>
            <a:ext cx="10515600" cy="898238"/>
          </a:xfrm>
        </p:spPr>
        <p:txBody>
          <a:bodyPr anchor="t">
            <a:noAutofit/>
          </a:bodyPr>
          <a:lstStyle/>
          <a:p>
            <a:pPr algn="ctr"/>
            <a:r>
              <a:rPr kumimoji="1" lang="ko-KR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고생하셨습니다</a:t>
            </a:r>
            <a:r>
              <a:rPr kumimoji="1" lang="en-US" altLang="ko-KR" sz="4000" b="1" dirty="0">
                <a:solidFill>
                  <a:prstClr val="whit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!</a:t>
            </a:r>
            <a:endParaRPr kumimoji="1" lang="ko-KR" altLang="en-US" sz="4000" b="1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0F8D574-A9C5-3FCA-5FA3-FA8EC8D246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3700" y="2004646"/>
            <a:ext cx="6324600" cy="3523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5195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BB2E6D-26F3-B05C-71E3-2CAAC7502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3421"/>
            <a:ext cx="10515600" cy="668545"/>
          </a:xfrm>
        </p:spPr>
        <p:txBody>
          <a:bodyPr>
            <a:normAutofit/>
          </a:bodyPr>
          <a:lstStyle/>
          <a:p>
            <a:r>
              <a:rPr kumimoji="1" lang="ko-KR" altLang="en-US" sz="3000" b="1" dirty="0">
                <a:solidFill>
                  <a:prstClr val="whit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컴포넌트 지향 개발이란</a:t>
            </a:r>
            <a:r>
              <a:rPr kumimoji="1" lang="en-US" altLang="ko-KR" sz="3000" b="1" dirty="0">
                <a:solidFill>
                  <a:prstClr val="whit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?</a:t>
            </a:r>
            <a:endParaRPr kumimoji="1" lang="ko-KR" altLang="en-US" sz="1600" dirty="0">
              <a:solidFill>
                <a:schemeClr val="bg1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A8C8D3B2-292E-9F75-CFAF-33155B03DB36}"/>
              </a:ext>
            </a:extLst>
          </p:cNvPr>
          <p:cNvGrpSpPr/>
          <p:nvPr/>
        </p:nvGrpSpPr>
        <p:grpSpPr>
          <a:xfrm>
            <a:off x="1232510" y="1476859"/>
            <a:ext cx="9580033" cy="4571242"/>
            <a:chOff x="1232510" y="1476859"/>
            <a:chExt cx="9580033" cy="4571242"/>
          </a:xfrm>
        </p:grpSpPr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A4F6517A-77C7-A22D-C09C-BF5A55994A10}"/>
                </a:ext>
              </a:extLst>
            </p:cNvPr>
            <p:cNvGrpSpPr/>
            <p:nvPr/>
          </p:nvGrpSpPr>
          <p:grpSpPr>
            <a:xfrm>
              <a:off x="1232510" y="1644536"/>
              <a:ext cx="3396051" cy="4331817"/>
              <a:chOff x="6295505" y="3107363"/>
              <a:chExt cx="2641107" cy="3368852"/>
            </a:xfrm>
          </p:grpSpPr>
          <p:sp>
            <p:nvSpPr>
              <p:cNvPr id="48" name="모서리가 둥근 직사각형 47">
                <a:extLst>
                  <a:ext uri="{FF2B5EF4-FFF2-40B4-BE49-F238E27FC236}">
                    <a16:creationId xmlns:a16="http://schemas.microsoft.com/office/drawing/2014/main" id="{332D686B-F3D3-AA84-AC75-E15CAEC08127}"/>
                  </a:ext>
                </a:extLst>
              </p:cNvPr>
              <p:cNvSpPr/>
              <p:nvPr/>
            </p:nvSpPr>
            <p:spPr>
              <a:xfrm>
                <a:off x="6295505" y="3107363"/>
                <a:ext cx="2641107" cy="3368852"/>
              </a:xfrm>
              <a:prstGeom prst="roundRect">
                <a:avLst>
                  <a:gd name="adj" fmla="val 6264"/>
                </a:avLst>
              </a:prstGeom>
              <a:solidFill>
                <a:srgbClr val="6E07F3">
                  <a:alpha val="29804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89F718F0-7E3C-621D-514D-12E30A556B42}"/>
                  </a:ext>
                </a:extLst>
              </p:cNvPr>
              <p:cNvGrpSpPr/>
              <p:nvPr/>
            </p:nvGrpSpPr>
            <p:grpSpPr>
              <a:xfrm>
                <a:off x="6626455" y="5146429"/>
                <a:ext cx="1933808" cy="443415"/>
                <a:chOff x="6216800" y="3497790"/>
                <a:chExt cx="2102354" cy="482062"/>
              </a:xfrm>
            </p:grpSpPr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11891D0B-71B9-4ED2-FDFF-99C4FB4CF606}"/>
                    </a:ext>
                  </a:extLst>
                </p:cNvPr>
                <p:cNvSpPr/>
                <p:nvPr/>
              </p:nvSpPr>
              <p:spPr>
                <a:xfrm>
                  <a:off x="6216800" y="3512716"/>
                  <a:ext cx="443414" cy="443414"/>
                </a:xfrm>
                <a:prstGeom prst="ellipse">
                  <a:avLst/>
                </a:prstGeom>
                <a:solidFill>
                  <a:srgbClr val="EFF9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/>
                </a:p>
              </p:txBody>
            </p:sp>
            <p:grpSp>
              <p:nvGrpSpPr>
                <p:cNvPr id="24" name="그룹 23">
                  <a:extLst>
                    <a:ext uri="{FF2B5EF4-FFF2-40B4-BE49-F238E27FC236}">
                      <a16:creationId xmlns:a16="http://schemas.microsoft.com/office/drawing/2014/main" id="{39248EA8-5059-C956-5663-B236ED23AA5F}"/>
                    </a:ext>
                  </a:extLst>
                </p:cNvPr>
                <p:cNvGrpSpPr/>
                <p:nvPr/>
              </p:nvGrpSpPr>
              <p:grpSpPr>
                <a:xfrm>
                  <a:off x="6782586" y="3497790"/>
                  <a:ext cx="1536568" cy="482062"/>
                  <a:chOff x="1140644" y="3139126"/>
                  <a:chExt cx="1923068" cy="603317"/>
                </a:xfrm>
              </p:grpSpPr>
              <p:sp>
                <p:nvSpPr>
                  <p:cNvPr id="25" name="모서리가 둥근 직사각형 24">
                    <a:extLst>
                      <a:ext uri="{FF2B5EF4-FFF2-40B4-BE49-F238E27FC236}">
                        <a16:creationId xmlns:a16="http://schemas.microsoft.com/office/drawing/2014/main" id="{BDBC4AFC-0770-041C-4807-98E24E1E3098}"/>
                      </a:ext>
                    </a:extLst>
                  </p:cNvPr>
                  <p:cNvSpPr/>
                  <p:nvPr/>
                </p:nvSpPr>
                <p:spPr>
                  <a:xfrm>
                    <a:off x="1140644" y="3139126"/>
                    <a:ext cx="1923068" cy="113122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ore-KR" altLang="en-US"/>
                  </a:p>
                </p:txBody>
              </p:sp>
              <p:sp>
                <p:nvSpPr>
                  <p:cNvPr id="26" name="모서리가 둥근 직사각형 25">
                    <a:extLst>
                      <a:ext uri="{FF2B5EF4-FFF2-40B4-BE49-F238E27FC236}">
                        <a16:creationId xmlns:a16="http://schemas.microsoft.com/office/drawing/2014/main" id="{45A7FE8B-E41D-0191-7EB1-FD9E19BC26D1}"/>
                      </a:ext>
                    </a:extLst>
                  </p:cNvPr>
                  <p:cNvSpPr/>
                  <p:nvPr/>
                </p:nvSpPr>
                <p:spPr>
                  <a:xfrm>
                    <a:off x="1140644" y="3299382"/>
                    <a:ext cx="1923068" cy="113122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ore-KR" altLang="en-US" dirty="0"/>
                  </a:p>
                </p:txBody>
              </p:sp>
              <p:sp>
                <p:nvSpPr>
                  <p:cNvPr id="27" name="모서리가 둥근 직사각형 26">
                    <a:extLst>
                      <a:ext uri="{FF2B5EF4-FFF2-40B4-BE49-F238E27FC236}">
                        <a16:creationId xmlns:a16="http://schemas.microsoft.com/office/drawing/2014/main" id="{2C290928-C8EC-1AD3-3C6F-32D5C34FD50E}"/>
                      </a:ext>
                    </a:extLst>
                  </p:cNvPr>
                  <p:cNvSpPr/>
                  <p:nvPr/>
                </p:nvSpPr>
                <p:spPr>
                  <a:xfrm>
                    <a:off x="1140644" y="3459638"/>
                    <a:ext cx="1923068" cy="113122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ore-KR" altLang="en-US"/>
                  </a:p>
                </p:txBody>
              </p:sp>
              <p:sp>
                <p:nvSpPr>
                  <p:cNvPr id="28" name="모서리가 둥근 직사각형 27">
                    <a:extLst>
                      <a:ext uri="{FF2B5EF4-FFF2-40B4-BE49-F238E27FC236}">
                        <a16:creationId xmlns:a16="http://schemas.microsoft.com/office/drawing/2014/main" id="{A440B0CE-9611-6EE4-8B8E-C3002859F453}"/>
                      </a:ext>
                    </a:extLst>
                  </p:cNvPr>
                  <p:cNvSpPr/>
                  <p:nvPr/>
                </p:nvSpPr>
                <p:spPr>
                  <a:xfrm>
                    <a:off x="1140644" y="3629321"/>
                    <a:ext cx="1923068" cy="113122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ore-KR" altLang="en-US"/>
                  </a:p>
                </p:txBody>
              </p:sp>
            </p:grpSp>
          </p:grpSp>
          <p:grpSp>
            <p:nvGrpSpPr>
              <p:cNvPr id="30" name="그룹 29">
                <a:extLst>
                  <a:ext uri="{FF2B5EF4-FFF2-40B4-BE49-F238E27FC236}">
                    <a16:creationId xmlns:a16="http://schemas.microsoft.com/office/drawing/2014/main" id="{BC91D558-6605-4126-B81C-0EA9D1B73874}"/>
                  </a:ext>
                </a:extLst>
              </p:cNvPr>
              <p:cNvGrpSpPr/>
              <p:nvPr/>
            </p:nvGrpSpPr>
            <p:grpSpPr>
              <a:xfrm>
                <a:off x="6626455" y="4481517"/>
                <a:ext cx="1933808" cy="443415"/>
                <a:chOff x="6216800" y="3497790"/>
                <a:chExt cx="2102354" cy="482062"/>
              </a:xfrm>
            </p:grpSpPr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C1DA78B0-7591-AE72-9FC6-944E8D1BE7B0}"/>
                    </a:ext>
                  </a:extLst>
                </p:cNvPr>
                <p:cNvSpPr/>
                <p:nvPr/>
              </p:nvSpPr>
              <p:spPr>
                <a:xfrm>
                  <a:off x="6216800" y="3512716"/>
                  <a:ext cx="443414" cy="443414"/>
                </a:xfrm>
                <a:prstGeom prst="ellipse">
                  <a:avLst/>
                </a:prstGeom>
                <a:solidFill>
                  <a:srgbClr val="EFF9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/>
                </a:p>
              </p:txBody>
            </p:sp>
            <p:grpSp>
              <p:nvGrpSpPr>
                <p:cNvPr id="32" name="그룹 31">
                  <a:extLst>
                    <a:ext uri="{FF2B5EF4-FFF2-40B4-BE49-F238E27FC236}">
                      <a16:creationId xmlns:a16="http://schemas.microsoft.com/office/drawing/2014/main" id="{1307EBC5-C29B-0C36-C22C-AEA351FC4908}"/>
                    </a:ext>
                  </a:extLst>
                </p:cNvPr>
                <p:cNvGrpSpPr/>
                <p:nvPr/>
              </p:nvGrpSpPr>
              <p:grpSpPr>
                <a:xfrm>
                  <a:off x="6782586" y="3497790"/>
                  <a:ext cx="1536568" cy="482062"/>
                  <a:chOff x="1140644" y="3139126"/>
                  <a:chExt cx="1923068" cy="603317"/>
                </a:xfrm>
              </p:grpSpPr>
              <p:sp>
                <p:nvSpPr>
                  <p:cNvPr id="33" name="모서리가 둥근 직사각형 32">
                    <a:extLst>
                      <a:ext uri="{FF2B5EF4-FFF2-40B4-BE49-F238E27FC236}">
                        <a16:creationId xmlns:a16="http://schemas.microsoft.com/office/drawing/2014/main" id="{FF010AE1-5826-54D4-E650-611E34A1FB94}"/>
                      </a:ext>
                    </a:extLst>
                  </p:cNvPr>
                  <p:cNvSpPr/>
                  <p:nvPr/>
                </p:nvSpPr>
                <p:spPr>
                  <a:xfrm>
                    <a:off x="1140644" y="3139126"/>
                    <a:ext cx="1923068" cy="113122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ore-KR" altLang="en-US"/>
                  </a:p>
                </p:txBody>
              </p:sp>
              <p:sp>
                <p:nvSpPr>
                  <p:cNvPr id="34" name="모서리가 둥근 직사각형 33">
                    <a:extLst>
                      <a:ext uri="{FF2B5EF4-FFF2-40B4-BE49-F238E27FC236}">
                        <a16:creationId xmlns:a16="http://schemas.microsoft.com/office/drawing/2014/main" id="{7C8F007E-1BFE-75A4-FBC3-A180CD41D304}"/>
                      </a:ext>
                    </a:extLst>
                  </p:cNvPr>
                  <p:cNvSpPr/>
                  <p:nvPr/>
                </p:nvSpPr>
                <p:spPr>
                  <a:xfrm>
                    <a:off x="1140644" y="3299382"/>
                    <a:ext cx="1923068" cy="113122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ore-KR" altLang="en-US" dirty="0"/>
                  </a:p>
                </p:txBody>
              </p:sp>
              <p:sp>
                <p:nvSpPr>
                  <p:cNvPr id="35" name="모서리가 둥근 직사각형 34">
                    <a:extLst>
                      <a:ext uri="{FF2B5EF4-FFF2-40B4-BE49-F238E27FC236}">
                        <a16:creationId xmlns:a16="http://schemas.microsoft.com/office/drawing/2014/main" id="{A3D9B85D-0116-43FE-E1BC-54A4221AD980}"/>
                      </a:ext>
                    </a:extLst>
                  </p:cNvPr>
                  <p:cNvSpPr/>
                  <p:nvPr/>
                </p:nvSpPr>
                <p:spPr>
                  <a:xfrm>
                    <a:off x="1140644" y="3459638"/>
                    <a:ext cx="1923068" cy="113122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ore-KR" altLang="en-US"/>
                  </a:p>
                </p:txBody>
              </p:sp>
              <p:sp>
                <p:nvSpPr>
                  <p:cNvPr id="36" name="모서리가 둥근 직사각형 35">
                    <a:extLst>
                      <a:ext uri="{FF2B5EF4-FFF2-40B4-BE49-F238E27FC236}">
                        <a16:creationId xmlns:a16="http://schemas.microsoft.com/office/drawing/2014/main" id="{1613FD2E-542B-5600-9F10-6B3A33182665}"/>
                      </a:ext>
                    </a:extLst>
                  </p:cNvPr>
                  <p:cNvSpPr/>
                  <p:nvPr/>
                </p:nvSpPr>
                <p:spPr>
                  <a:xfrm>
                    <a:off x="1140644" y="3629321"/>
                    <a:ext cx="1923068" cy="113122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ore-KR" altLang="en-US"/>
                  </a:p>
                </p:txBody>
              </p:sp>
            </p:grpSp>
          </p:grpSp>
          <p:sp>
            <p:nvSpPr>
              <p:cNvPr id="44" name="모서리가 둥근 직사각형 43">
                <a:extLst>
                  <a:ext uri="{FF2B5EF4-FFF2-40B4-BE49-F238E27FC236}">
                    <a16:creationId xmlns:a16="http://schemas.microsoft.com/office/drawing/2014/main" id="{590F23ED-F744-E14F-3EA7-94DB9804C722}"/>
                  </a:ext>
                </a:extLst>
              </p:cNvPr>
              <p:cNvSpPr/>
              <p:nvPr/>
            </p:nvSpPr>
            <p:spPr>
              <a:xfrm>
                <a:off x="6537490" y="3363505"/>
                <a:ext cx="2111738" cy="931666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grpSp>
            <p:nvGrpSpPr>
              <p:cNvPr id="49" name="그룹 48">
                <a:extLst>
                  <a:ext uri="{FF2B5EF4-FFF2-40B4-BE49-F238E27FC236}">
                    <a16:creationId xmlns:a16="http://schemas.microsoft.com/office/drawing/2014/main" id="{AECB2ADE-83F0-EDEC-DA8F-99126F36CA69}"/>
                  </a:ext>
                </a:extLst>
              </p:cNvPr>
              <p:cNvGrpSpPr/>
              <p:nvPr/>
            </p:nvGrpSpPr>
            <p:grpSpPr>
              <a:xfrm>
                <a:off x="6610398" y="5809896"/>
                <a:ext cx="1965922" cy="449252"/>
                <a:chOff x="6669465" y="5809896"/>
                <a:chExt cx="1965922" cy="449252"/>
              </a:xfrm>
            </p:grpSpPr>
            <p:sp>
              <p:nvSpPr>
                <p:cNvPr id="45" name="모서리가 둥근 직사각형 44">
                  <a:extLst>
                    <a:ext uri="{FF2B5EF4-FFF2-40B4-BE49-F238E27FC236}">
                      <a16:creationId xmlns:a16="http://schemas.microsoft.com/office/drawing/2014/main" id="{095067BE-B1CE-6CFA-CC40-D0BC45534076}"/>
                    </a:ext>
                  </a:extLst>
                </p:cNvPr>
                <p:cNvSpPr/>
                <p:nvPr/>
              </p:nvSpPr>
              <p:spPr>
                <a:xfrm>
                  <a:off x="6669465" y="5809896"/>
                  <a:ext cx="449252" cy="449252"/>
                </a:xfrm>
                <a:prstGeom prst="roundRect">
                  <a:avLst/>
                </a:prstGeom>
                <a:solidFill>
                  <a:srgbClr val="4EF2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 dirty="0"/>
                </a:p>
              </p:txBody>
            </p:sp>
            <p:sp>
              <p:nvSpPr>
                <p:cNvPr id="46" name="모서리가 둥근 직사각형 45">
                  <a:extLst>
                    <a:ext uri="{FF2B5EF4-FFF2-40B4-BE49-F238E27FC236}">
                      <a16:creationId xmlns:a16="http://schemas.microsoft.com/office/drawing/2014/main" id="{E38FD47C-6F6F-6FD0-5E79-3F638C485381}"/>
                    </a:ext>
                  </a:extLst>
                </p:cNvPr>
                <p:cNvSpPr/>
                <p:nvPr/>
              </p:nvSpPr>
              <p:spPr>
                <a:xfrm>
                  <a:off x="7427800" y="5809896"/>
                  <a:ext cx="449252" cy="449252"/>
                </a:xfrm>
                <a:prstGeom prst="roundRect">
                  <a:avLst/>
                </a:prstGeom>
                <a:solidFill>
                  <a:srgbClr val="4EF2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 dirty="0"/>
                </a:p>
              </p:txBody>
            </p:sp>
            <p:sp>
              <p:nvSpPr>
                <p:cNvPr id="47" name="모서리가 둥근 직사각형 46">
                  <a:extLst>
                    <a:ext uri="{FF2B5EF4-FFF2-40B4-BE49-F238E27FC236}">
                      <a16:creationId xmlns:a16="http://schemas.microsoft.com/office/drawing/2014/main" id="{64AEFED5-F46C-6509-13AF-C820034030B8}"/>
                    </a:ext>
                  </a:extLst>
                </p:cNvPr>
                <p:cNvSpPr/>
                <p:nvPr/>
              </p:nvSpPr>
              <p:spPr>
                <a:xfrm>
                  <a:off x="8186135" y="5809896"/>
                  <a:ext cx="449252" cy="449252"/>
                </a:xfrm>
                <a:prstGeom prst="roundRect">
                  <a:avLst/>
                </a:prstGeom>
                <a:solidFill>
                  <a:srgbClr val="4EF2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 dirty="0"/>
                </a:p>
              </p:txBody>
            </p:sp>
          </p:grpSp>
        </p:grpSp>
        <p:cxnSp>
          <p:nvCxnSpPr>
            <p:cNvPr id="16" name="구부러진 연결선[U] 15">
              <a:extLst>
                <a:ext uri="{FF2B5EF4-FFF2-40B4-BE49-F238E27FC236}">
                  <a16:creationId xmlns:a16="http://schemas.microsoft.com/office/drawing/2014/main" id="{9E85F2CF-CDDF-D542-AD91-3C9B5756E4F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87614" y="1885361"/>
              <a:ext cx="2115602" cy="707010"/>
            </a:xfrm>
            <a:prstGeom prst="curvedConnector3">
              <a:avLst/>
            </a:prstGeom>
            <a:ln w="44450" cap="rnd">
              <a:solidFill>
                <a:srgbClr val="FF0000"/>
              </a:solidFill>
              <a:headEnd w="lg" len="lg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모서리가 둥근 직사각형 38">
              <a:extLst>
                <a:ext uri="{FF2B5EF4-FFF2-40B4-BE49-F238E27FC236}">
                  <a16:creationId xmlns:a16="http://schemas.microsoft.com/office/drawing/2014/main" id="{99327C70-6BE1-ABF2-8C55-E644E79DE8AD}"/>
                </a:ext>
              </a:extLst>
            </p:cNvPr>
            <p:cNvSpPr/>
            <p:nvPr/>
          </p:nvSpPr>
          <p:spPr>
            <a:xfrm>
              <a:off x="5803517" y="1476859"/>
              <a:ext cx="2708887" cy="668545"/>
            </a:xfrm>
            <a:prstGeom prst="roundRect">
              <a:avLst>
                <a:gd name="adj" fmla="val 9312"/>
              </a:avLst>
            </a:prstGeom>
            <a:solidFill>
              <a:schemeClr val="bg1">
                <a:alpha val="2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0" rIns="72000" bIns="36000" rtlCol="0" anchor="ctr" anchorCtr="0"/>
            <a:lstStyle/>
            <a:p>
              <a:pPr algn="ctr">
                <a:lnSpc>
                  <a:spcPct val="130000"/>
                </a:lnSpc>
              </a:pPr>
              <a:r>
                <a:rPr kumimoji="1" lang="en-US" altLang="ko-KR" sz="2000" b="1" dirty="0">
                  <a:solidFill>
                    <a:srgbClr val="EFF9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&lt;</a:t>
              </a:r>
              <a:r>
                <a:rPr kumimoji="1" lang="en-US" altLang="ko-KR" sz="2000" b="1" dirty="0" err="1">
                  <a:solidFill>
                    <a:srgbClr val="EFF9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ImageHolder</a:t>
              </a:r>
              <a:r>
                <a:rPr kumimoji="1" lang="ko-KR" altLang="en-US" sz="2000" b="1" dirty="0">
                  <a:solidFill>
                    <a:srgbClr val="EFF9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r>
                <a:rPr kumimoji="1" lang="en-US" altLang="ko-KR" sz="2000" b="1" dirty="0">
                  <a:solidFill>
                    <a:srgbClr val="EFF9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/&gt;</a:t>
              </a:r>
            </a:p>
          </p:txBody>
        </p:sp>
        <p:cxnSp>
          <p:nvCxnSpPr>
            <p:cNvPr id="40" name="구부러진 연결선[U] 39">
              <a:extLst>
                <a:ext uri="{FF2B5EF4-FFF2-40B4-BE49-F238E27FC236}">
                  <a16:creationId xmlns:a16="http://schemas.microsoft.com/office/drawing/2014/main" id="{A4A659EB-5F2D-B79D-9EF6-6A86938DF6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65369" y="3280528"/>
              <a:ext cx="3082564" cy="433853"/>
            </a:xfrm>
            <a:prstGeom prst="curvedConnector3">
              <a:avLst/>
            </a:prstGeom>
            <a:ln w="44450" cap="rnd">
              <a:solidFill>
                <a:srgbClr val="FF0000"/>
              </a:solidFill>
              <a:headEnd w="lg" len="lg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모서리가 둥근 직사각형 40">
              <a:extLst>
                <a:ext uri="{FF2B5EF4-FFF2-40B4-BE49-F238E27FC236}">
                  <a16:creationId xmlns:a16="http://schemas.microsoft.com/office/drawing/2014/main" id="{767A06BC-42C8-2D24-1B79-BB85C25808A8}"/>
                </a:ext>
              </a:extLst>
            </p:cNvPr>
            <p:cNvSpPr/>
            <p:nvPr/>
          </p:nvSpPr>
          <p:spPr>
            <a:xfrm>
              <a:off x="1468249" y="3280528"/>
              <a:ext cx="2858653" cy="848412"/>
            </a:xfrm>
            <a:prstGeom prst="round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2" name="모서리가 둥근 직사각형 41">
              <a:extLst>
                <a:ext uri="{FF2B5EF4-FFF2-40B4-BE49-F238E27FC236}">
                  <a16:creationId xmlns:a16="http://schemas.microsoft.com/office/drawing/2014/main" id="{2721232A-B087-C968-43B4-8669DE0B2B61}"/>
                </a:ext>
              </a:extLst>
            </p:cNvPr>
            <p:cNvSpPr/>
            <p:nvPr/>
          </p:nvSpPr>
          <p:spPr>
            <a:xfrm>
              <a:off x="6651929" y="2699973"/>
              <a:ext cx="3632713" cy="1121314"/>
            </a:xfrm>
            <a:prstGeom prst="roundRect">
              <a:avLst>
                <a:gd name="adj" fmla="val 9312"/>
              </a:avLst>
            </a:prstGeom>
            <a:solidFill>
              <a:schemeClr val="bg1">
                <a:alpha val="2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0" rIns="72000" bIns="36000" rtlCol="0" anchor="ctr" anchorCtr="0"/>
            <a:lstStyle/>
            <a:p>
              <a:pPr algn="ctr">
                <a:lnSpc>
                  <a:spcPct val="130000"/>
                </a:lnSpc>
              </a:pPr>
              <a:r>
                <a:rPr kumimoji="1" lang="en-US" altLang="ko-KR" sz="1400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&lt;</a:t>
              </a:r>
              <a:r>
                <a:rPr kumimoji="1" lang="en-US" altLang="ko-KR" sz="1400" dirty="0" err="1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ProfileIcon</a:t>
              </a:r>
              <a:r>
                <a:rPr kumimoji="1" lang="ko-KR" altLang="en-US" sz="1400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r>
                <a:rPr kumimoji="1" lang="en-US" altLang="ko-KR" sz="1400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/&gt; + &lt;Description /&gt;</a:t>
              </a:r>
            </a:p>
            <a:p>
              <a:pPr algn="ctr">
                <a:lnSpc>
                  <a:spcPct val="130000"/>
                </a:lnSpc>
              </a:pPr>
              <a:r>
                <a:rPr kumimoji="1" lang="en-US" altLang="ko-KR" sz="2000" b="1" dirty="0">
                  <a:solidFill>
                    <a:srgbClr val="EFF9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&lt;</a:t>
              </a:r>
              <a:r>
                <a:rPr kumimoji="1" lang="en-US" altLang="ko-KR" sz="2000" b="1" dirty="0" err="1">
                  <a:solidFill>
                    <a:srgbClr val="EFF9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UserListItem</a:t>
              </a:r>
              <a:r>
                <a:rPr kumimoji="1" lang="en-US" altLang="ko-KR" sz="2000" b="1" dirty="0">
                  <a:solidFill>
                    <a:srgbClr val="EFF9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/&gt;</a:t>
              </a:r>
            </a:p>
          </p:txBody>
        </p:sp>
        <p:sp>
          <p:nvSpPr>
            <p:cNvPr id="73" name="모서리가 둥근 직사각형 72">
              <a:extLst>
                <a:ext uri="{FF2B5EF4-FFF2-40B4-BE49-F238E27FC236}">
                  <a16:creationId xmlns:a16="http://schemas.microsoft.com/office/drawing/2014/main" id="{7A503B64-EB82-CF1A-1625-D39FB90BD1FF}"/>
                </a:ext>
              </a:extLst>
            </p:cNvPr>
            <p:cNvSpPr/>
            <p:nvPr/>
          </p:nvSpPr>
          <p:spPr>
            <a:xfrm>
              <a:off x="1392834" y="3137485"/>
              <a:ext cx="3000056" cy="1858720"/>
            </a:xfrm>
            <a:prstGeom prst="roundRect">
              <a:avLst>
                <a:gd name="adj" fmla="val 6666"/>
              </a:avLst>
            </a:prstGeom>
            <a:noFill/>
            <a:ln w="19050">
              <a:solidFill>
                <a:srgbClr val="EFF9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cxnSp>
          <p:nvCxnSpPr>
            <p:cNvPr id="75" name="구부러진 연결선[U] 74">
              <a:extLst>
                <a:ext uri="{FF2B5EF4-FFF2-40B4-BE49-F238E27FC236}">
                  <a16:creationId xmlns:a16="http://schemas.microsoft.com/office/drawing/2014/main" id="{BAC6C2C6-1004-5BA8-C732-C5CC06FA3EA2}"/>
                </a:ext>
              </a:extLst>
            </p:cNvPr>
            <p:cNvCxnSpPr>
              <a:cxnSpLocks/>
            </p:cNvCxnSpPr>
            <p:nvPr/>
          </p:nvCxnSpPr>
          <p:spPr>
            <a:xfrm>
              <a:off x="4411744" y="4572221"/>
              <a:ext cx="2620652" cy="157492"/>
            </a:xfrm>
            <a:prstGeom prst="curvedConnector3">
              <a:avLst>
                <a:gd name="adj1" fmla="val 50000"/>
              </a:avLst>
            </a:prstGeom>
            <a:ln w="44450" cap="rnd">
              <a:solidFill>
                <a:srgbClr val="EFF900"/>
              </a:solidFill>
              <a:headEnd w="lg" len="lg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모서리가 둥근 직사각형 76">
              <a:extLst>
                <a:ext uri="{FF2B5EF4-FFF2-40B4-BE49-F238E27FC236}">
                  <a16:creationId xmlns:a16="http://schemas.microsoft.com/office/drawing/2014/main" id="{C6B0211B-E135-D818-9B6A-BB6EC2EC5757}"/>
                </a:ext>
              </a:extLst>
            </p:cNvPr>
            <p:cNvSpPr/>
            <p:nvPr/>
          </p:nvSpPr>
          <p:spPr>
            <a:xfrm>
              <a:off x="7179830" y="4066860"/>
              <a:ext cx="3632713" cy="1121314"/>
            </a:xfrm>
            <a:prstGeom prst="roundRect">
              <a:avLst>
                <a:gd name="adj" fmla="val 9312"/>
              </a:avLst>
            </a:prstGeom>
            <a:solidFill>
              <a:schemeClr val="bg1">
                <a:alpha val="2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0" rIns="72000" bIns="36000" rtlCol="0" anchor="ctr" anchorCtr="0"/>
            <a:lstStyle/>
            <a:p>
              <a:pPr algn="ctr">
                <a:lnSpc>
                  <a:spcPct val="130000"/>
                </a:lnSpc>
              </a:pPr>
              <a:r>
                <a:rPr kumimoji="1" lang="en-US" altLang="ko-KR" sz="1400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&lt;</a:t>
              </a:r>
              <a:r>
                <a:rPr kumimoji="1" lang="en-US" altLang="ko-KR" sz="1400" dirty="0" err="1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UserListItem</a:t>
              </a:r>
              <a:r>
                <a:rPr kumimoji="1" lang="ko-KR" altLang="en-US" sz="1400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r>
                <a:rPr kumimoji="1" lang="en-US" altLang="ko-KR" sz="1400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/&gt; + &lt;</a:t>
              </a:r>
              <a:r>
                <a:rPr kumimoji="1" lang="en-US" altLang="ko-KR" sz="1400" dirty="0" err="1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UserListItem</a:t>
              </a:r>
              <a:r>
                <a:rPr kumimoji="1" lang="en-US" altLang="ko-KR" sz="1400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/&gt;</a:t>
              </a:r>
            </a:p>
            <a:p>
              <a:pPr algn="ctr">
                <a:lnSpc>
                  <a:spcPct val="130000"/>
                </a:lnSpc>
              </a:pPr>
              <a:r>
                <a:rPr kumimoji="1" lang="en-US" altLang="ko-KR" sz="2000" b="1" dirty="0">
                  <a:solidFill>
                    <a:srgbClr val="EFF9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&lt;</a:t>
              </a:r>
              <a:r>
                <a:rPr kumimoji="1" lang="en-US" altLang="ko-KR" sz="2000" b="1" dirty="0" err="1">
                  <a:solidFill>
                    <a:srgbClr val="EFF9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UserList</a:t>
              </a:r>
              <a:r>
                <a:rPr kumimoji="1" lang="en-US" altLang="ko-KR" sz="2000" b="1" dirty="0">
                  <a:solidFill>
                    <a:srgbClr val="EFF9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/&gt;</a:t>
              </a:r>
            </a:p>
          </p:txBody>
        </p:sp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AA1C0DF9-C7C9-A028-A417-EC6B8EF5151C}"/>
                </a:ext>
              </a:extLst>
            </p:cNvPr>
            <p:cNvSpPr/>
            <p:nvPr/>
          </p:nvSpPr>
          <p:spPr>
            <a:xfrm>
              <a:off x="3504438" y="5043341"/>
              <a:ext cx="745165" cy="744717"/>
            </a:xfrm>
            <a:prstGeom prst="round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82" name="구부러진 연결선[U] 81">
              <a:extLst>
                <a:ext uri="{FF2B5EF4-FFF2-40B4-BE49-F238E27FC236}">
                  <a16:creationId xmlns:a16="http://schemas.microsoft.com/office/drawing/2014/main" id="{F7E76649-E8C4-5115-4C3A-16442F3D1281}"/>
                </a:ext>
              </a:extLst>
            </p:cNvPr>
            <p:cNvCxnSpPr>
              <a:cxnSpLocks/>
            </p:cNvCxnSpPr>
            <p:nvPr/>
          </p:nvCxnSpPr>
          <p:spPr>
            <a:xfrm>
              <a:off x="3955260" y="5514681"/>
              <a:ext cx="1786191" cy="141402"/>
            </a:xfrm>
            <a:prstGeom prst="curvedConnector3">
              <a:avLst/>
            </a:prstGeom>
            <a:ln w="44450" cap="rnd">
              <a:solidFill>
                <a:srgbClr val="FF0000"/>
              </a:solidFill>
              <a:headEnd w="lg" len="lg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모서리가 둥근 직사각형 83">
              <a:extLst>
                <a:ext uri="{FF2B5EF4-FFF2-40B4-BE49-F238E27FC236}">
                  <a16:creationId xmlns:a16="http://schemas.microsoft.com/office/drawing/2014/main" id="{4C0F962C-BD82-D209-86CF-41832C46CADF}"/>
                </a:ext>
              </a:extLst>
            </p:cNvPr>
            <p:cNvSpPr/>
            <p:nvPr/>
          </p:nvSpPr>
          <p:spPr>
            <a:xfrm>
              <a:off x="5926066" y="5379556"/>
              <a:ext cx="2887996" cy="668545"/>
            </a:xfrm>
            <a:prstGeom prst="roundRect">
              <a:avLst>
                <a:gd name="adj" fmla="val 9312"/>
              </a:avLst>
            </a:prstGeom>
            <a:solidFill>
              <a:schemeClr val="bg1">
                <a:alpha val="2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0" rIns="72000" bIns="36000" rtlCol="0" anchor="ctr" anchorCtr="0"/>
            <a:lstStyle/>
            <a:p>
              <a:pPr marR="0" lvl="0" indent="0" algn="ctr" fontAlgn="auto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2000" b="1" dirty="0">
                  <a:solidFill>
                    <a:srgbClr val="EFF9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&lt;</a:t>
              </a:r>
              <a:r>
                <a:rPr kumimoji="1" lang="en-US" altLang="ko-KR" sz="2000" b="1" dirty="0" err="1">
                  <a:solidFill>
                    <a:srgbClr val="EFF9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FeaturedImage</a:t>
              </a:r>
              <a:r>
                <a:rPr kumimoji="1" lang="ko-KR" altLang="en-US" sz="2000" b="1" dirty="0">
                  <a:solidFill>
                    <a:srgbClr val="EFF9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r>
                <a:rPr kumimoji="1" lang="en-US" altLang="ko-KR" sz="2000" b="1" dirty="0">
                  <a:solidFill>
                    <a:srgbClr val="EFF9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/&gt;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025302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BB2E6D-26F3-B05C-71E3-2CAAC7502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3421"/>
            <a:ext cx="10515600" cy="668545"/>
          </a:xfrm>
        </p:spPr>
        <p:txBody>
          <a:bodyPr>
            <a:normAutofit/>
          </a:bodyPr>
          <a:lstStyle/>
          <a:p>
            <a:r>
              <a:rPr kumimoji="1" lang="ko-KR" altLang="en-US" sz="3000" b="1" dirty="0">
                <a:solidFill>
                  <a:prstClr val="whit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좋은 컴포넌트 설계를 위해</a:t>
            </a:r>
            <a:r>
              <a:rPr kumimoji="1" lang="en-US" altLang="ko-KR" sz="3000" b="1" dirty="0">
                <a:solidFill>
                  <a:prstClr val="whit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…</a:t>
            </a:r>
            <a:endParaRPr kumimoji="1" lang="ko-KR" altLang="en-US" sz="1600" dirty="0">
              <a:solidFill>
                <a:schemeClr val="bg1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059ACA39-D823-8DC3-58AB-A920DD669C4C}"/>
              </a:ext>
            </a:extLst>
          </p:cNvPr>
          <p:cNvSpPr/>
          <p:nvPr/>
        </p:nvSpPr>
        <p:spPr>
          <a:xfrm>
            <a:off x="2832375" y="2133772"/>
            <a:ext cx="6283344" cy="768060"/>
          </a:xfrm>
          <a:prstGeom prst="roundRect">
            <a:avLst>
              <a:gd name="adj" fmla="val 9312"/>
            </a:avLst>
          </a:prstGeom>
          <a:solidFill>
            <a:srgbClr val="FFFFFF">
              <a:alpha val="5098"/>
            </a:srgbClr>
          </a:solidFill>
          <a:ln w="28575">
            <a:solidFill>
              <a:srgbClr val="4EF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0" bIns="36000" rtlCol="0" anchor="ctr" anchorCtr="0"/>
          <a:lstStyle/>
          <a:p>
            <a:pPr>
              <a:lnSpc>
                <a:spcPct val="130000"/>
              </a:lnSpc>
            </a:pPr>
            <a:r>
              <a:rPr kumimoji="1" lang="ko-KR" altLang="en-US" b="1" dirty="0">
                <a:solidFill>
                  <a:srgbClr val="4EF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재사용할 수 있는 </a:t>
            </a:r>
            <a:r>
              <a:rPr kumimoji="1" lang="ko-KR" altLang="en-US" b="1">
                <a:solidFill>
                  <a:srgbClr val="4EF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형태를 만든다</a:t>
            </a:r>
            <a:r>
              <a:rPr kumimoji="1" lang="en-US" altLang="ko-KR" b="1" dirty="0">
                <a:solidFill>
                  <a:srgbClr val="4EF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FCE9CA2A-87E1-F48A-B9F5-A4591ECEEFF4}"/>
              </a:ext>
            </a:extLst>
          </p:cNvPr>
          <p:cNvSpPr/>
          <p:nvPr/>
        </p:nvSpPr>
        <p:spPr>
          <a:xfrm>
            <a:off x="2832375" y="3114159"/>
            <a:ext cx="6283344" cy="768060"/>
          </a:xfrm>
          <a:prstGeom prst="roundRect">
            <a:avLst>
              <a:gd name="adj" fmla="val 9312"/>
            </a:avLst>
          </a:prstGeom>
          <a:solidFill>
            <a:srgbClr val="FFFFFF">
              <a:alpha val="5098"/>
            </a:srgbClr>
          </a:solidFill>
          <a:ln w="28575">
            <a:solidFill>
              <a:srgbClr val="4EF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0" bIns="36000" rtlCol="0" anchor="ctr" anchorCtr="0"/>
          <a:lstStyle/>
          <a:p>
            <a:pPr>
              <a:lnSpc>
                <a:spcPct val="130000"/>
              </a:lnSpc>
            </a:pPr>
            <a:r>
              <a:rPr kumimoji="1" lang="ko-KR" altLang="en-US" b="1" dirty="0">
                <a:solidFill>
                  <a:srgbClr val="4EF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되도록 다른 컴포넌트의 상태를 </a:t>
            </a:r>
            <a:r>
              <a:rPr kumimoji="1" lang="ko-KR" altLang="en-US" b="1">
                <a:solidFill>
                  <a:srgbClr val="4EF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의존하지 않는다</a:t>
            </a:r>
            <a:r>
              <a:rPr kumimoji="1" lang="en-US" altLang="ko-KR" b="1">
                <a:solidFill>
                  <a:srgbClr val="4EF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  <a:endParaRPr kumimoji="1" lang="en-US" altLang="ko-KR" b="1" dirty="0">
              <a:solidFill>
                <a:srgbClr val="4EF2FF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70F481FC-0B6B-DE37-DEA3-DD4372F4E9D7}"/>
              </a:ext>
            </a:extLst>
          </p:cNvPr>
          <p:cNvSpPr/>
          <p:nvPr/>
        </p:nvSpPr>
        <p:spPr>
          <a:xfrm>
            <a:off x="2832375" y="4085120"/>
            <a:ext cx="6283344" cy="768060"/>
          </a:xfrm>
          <a:prstGeom prst="roundRect">
            <a:avLst>
              <a:gd name="adj" fmla="val 9312"/>
            </a:avLst>
          </a:prstGeom>
          <a:solidFill>
            <a:srgbClr val="FFFFFF">
              <a:alpha val="5098"/>
            </a:srgbClr>
          </a:solidFill>
          <a:ln w="28575">
            <a:solidFill>
              <a:srgbClr val="4EF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0" bIns="36000" rtlCol="0" anchor="ctr" anchorCtr="0"/>
          <a:lstStyle/>
          <a:p>
            <a:pPr>
              <a:lnSpc>
                <a:spcPct val="130000"/>
              </a:lnSpc>
            </a:pPr>
            <a:r>
              <a:rPr kumimoji="1" lang="ko-KR" altLang="en-US" b="1" dirty="0">
                <a:solidFill>
                  <a:srgbClr val="4EF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동일한 코드를 이름만 바꿔 </a:t>
            </a:r>
            <a:r>
              <a:rPr kumimoji="1" lang="ko-KR" altLang="en-US" b="1">
                <a:solidFill>
                  <a:srgbClr val="4EF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만들지 않는다</a:t>
            </a:r>
            <a:r>
              <a:rPr kumimoji="1" lang="en-US" altLang="ko-KR" b="1">
                <a:solidFill>
                  <a:srgbClr val="4EF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  <a:endParaRPr kumimoji="1" lang="en-US" altLang="ko-KR" b="1" dirty="0">
              <a:solidFill>
                <a:srgbClr val="4EF2FF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72923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BB2E6D-26F3-B05C-71E3-2CAAC7502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643421"/>
            <a:ext cx="10945305" cy="668545"/>
          </a:xfrm>
        </p:spPr>
        <p:txBody>
          <a:bodyPr>
            <a:normAutofit/>
          </a:bodyPr>
          <a:lstStyle/>
          <a:p>
            <a:r>
              <a:rPr kumimoji="1" lang="ko-KR" altLang="en-US" sz="3000" b="1" dirty="0">
                <a:solidFill>
                  <a:prstClr val="whit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좋은 컴포넌트 설계 </a:t>
            </a:r>
            <a:r>
              <a:rPr kumimoji="1" lang="en-US" altLang="ko-KR" sz="3000" b="1" dirty="0">
                <a:solidFill>
                  <a:prstClr val="whit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–</a:t>
            </a:r>
            <a:r>
              <a:rPr kumimoji="1" lang="ko-KR" altLang="en-US" sz="3000" b="1" dirty="0">
                <a:solidFill>
                  <a:prstClr val="whit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보다 넓은 범위의 공유 가능성을 가진 컴포넌트 이름</a:t>
            </a:r>
            <a:endParaRPr kumimoji="1" lang="ko-KR" altLang="en-US" sz="1600" dirty="0">
              <a:solidFill>
                <a:schemeClr val="bg1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9C45C1D-7E4F-71B6-9006-8B7203A40C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415662"/>
            <a:ext cx="7636497" cy="2274542"/>
          </a:xfrm>
          <a:prstGeom prst="rect">
            <a:avLst/>
          </a:prstGeom>
        </p:spPr>
      </p:pic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0712B70A-E142-5BDF-9E38-14EC3AA6D76D}"/>
              </a:ext>
            </a:extLst>
          </p:cNvPr>
          <p:cNvSpPr/>
          <p:nvPr/>
        </p:nvSpPr>
        <p:spPr>
          <a:xfrm>
            <a:off x="959201" y="2441542"/>
            <a:ext cx="4037005" cy="593889"/>
          </a:xfrm>
          <a:prstGeom prst="round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DC8F60B-4F7A-ABEC-74C4-6CBFF1B93493}"/>
              </a:ext>
            </a:extLst>
          </p:cNvPr>
          <p:cNvSpPr/>
          <p:nvPr/>
        </p:nvSpPr>
        <p:spPr>
          <a:xfrm>
            <a:off x="5219735" y="2905105"/>
            <a:ext cx="6751926" cy="1394907"/>
          </a:xfrm>
          <a:prstGeom prst="roundRect">
            <a:avLst>
              <a:gd name="adj" fmla="val 9312"/>
            </a:avLst>
          </a:prstGeom>
          <a:solidFill>
            <a:srgbClr val="6E07F3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36000" rtlCol="0" anchor="ctr" anchorCtr="0"/>
          <a:lstStyle/>
          <a:p>
            <a:pPr algn="ctr">
              <a:lnSpc>
                <a:spcPct val="130000"/>
              </a:lnSpc>
            </a:pPr>
            <a:r>
              <a:rPr kumimoji="1" lang="en-US" altLang="ko-KR" sz="1400" b="1" strike="sngStrike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&lt;</a:t>
            </a:r>
            <a:r>
              <a:rPr kumimoji="1" lang="en-US" altLang="ko-KR" sz="1400" b="1" strike="sngStrike" dirty="0" err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NewsSectionLoadMoreButton</a:t>
            </a:r>
            <a:r>
              <a:rPr kumimoji="1" lang="en-US" altLang="ko-KR" sz="1400" b="1" strike="sngStrike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&gt;,</a:t>
            </a:r>
            <a:r>
              <a:rPr kumimoji="1" lang="ko-KR" altLang="en-US" sz="1400" b="1" strike="sngStrike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kumimoji="1" lang="en-US" altLang="ko-KR" sz="1400" b="1" strike="sngStrike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&lt;</a:t>
            </a:r>
            <a:r>
              <a:rPr kumimoji="1" lang="en-US" altLang="ko-KR" sz="1400" b="1" strike="sngStrike" dirty="0" err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VideoSectionLoadMoreButton</a:t>
            </a:r>
            <a:r>
              <a:rPr kumimoji="1" lang="en-US" altLang="ko-KR" sz="1400" b="1" strike="sngStrike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&gt;</a:t>
            </a:r>
            <a:r>
              <a:rPr kumimoji="1" lang="ko-KR" altLang="en-US" sz="1400" b="1" strike="sngStrike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등이 아닌</a:t>
            </a:r>
            <a:endParaRPr kumimoji="1" lang="en-US" altLang="ko-KR" sz="1400" b="1" strike="sngStrike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algn="ctr">
              <a:lnSpc>
                <a:spcPct val="130000"/>
              </a:lnSpc>
            </a:pPr>
            <a:r>
              <a:rPr kumimoji="1" lang="ko-KR" altLang="en-US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보다 넓은 범위의 </a:t>
            </a:r>
            <a:r>
              <a:rPr kumimoji="1" lang="en-US" altLang="ko-KR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&lt;</a:t>
            </a:r>
            <a:r>
              <a:rPr kumimoji="1" lang="en-US" altLang="ko-KR" b="1" dirty="0" err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SectionLoadMoreButton</a:t>
            </a:r>
            <a:r>
              <a:rPr kumimoji="1" lang="en-US" altLang="ko-KR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&gt; </a:t>
            </a:r>
            <a:r>
              <a:rPr kumimoji="1" lang="ko-KR" altLang="en-US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을 만든다</a:t>
            </a:r>
            <a:r>
              <a:rPr kumimoji="1" lang="en-US" altLang="ko-KR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  <a:p>
            <a:pPr algn="ctr">
              <a:lnSpc>
                <a:spcPct val="130000"/>
              </a:lnSpc>
            </a:pPr>
            <a:r>
              <a:rPr kumimoji="1" lang="en-US" altLang="ko-KR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children</a:t>
            </a:r>
            <a:r>
              <a:rPr kumimoji="1" lang="ko-KR" altLang="en-US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을 활용하여 상태 의존성을 제거한다</a:t>
            </a:r>
            <a:r>
              <a:rPr kumimoji="1" lang="en-US" altLang="ko-KR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1277642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BB2E6D-26F3-B05C-71E3-2CAAC7502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643421"/>
            <a:ext cx="10945305" cy="668545"/>
          </a:xfrm>
        </p:spPr>
        <p:txBody>
          <a:bodyPr>
            <a:normAutofit/>
          </a:bodyPr>
          <a:lstStyle/>
          <a:p>
            <a:r>
              <a:rPr kumimoji="1" lang="ko-KR" altLang="en-US" sz="3000" b="1" dirty="0">
                <a:solidFill>
                  <a:prstClr val="whit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좋은 컴포넌트 설계 </a:t>
            </a:r>
            <a:r>
              <a:rPr kumimoji="1" lang="en-US" altLang="ko-KR" sz="3000" b="1" dirty="0">
                <a:solidFill>
                  <a:prstClr val="whit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–</a:t>
            </a:r>
            <a:r>
              <a:rPr kumimoji="1" lang="ko-KR" altLang="en-US" sz="3000" b="1" dirty="0">
                <a:solidFill>
                  <a:prstClr val="whit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보다 넓은 범위의 공유 가능성을 가진 컴포넌트 이름</a:t>
            </a:r>
            <a:endParaRPr kumimoji="1" lang="ko-KR" altLang="en-US" sz="1600" dirty="0">
              <a:solidFill>
                <a:schemeClr val="bg1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55055DE-4D83-369C-A0C7-D4952A0D94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073" y="1517716"/>
            <a:ext cx="2703880" cy="389327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E7D571B-64BE-0EB2-328D-99CDAAE77D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60314" y="1517716"/>
            <a:ext cx="3089467" cy="2245477"/>
          </a:xfrm>
          <a:prstGeom prst="rect">
            <a:avLst/>
          </a:prstGeom>
        </p:spPr>
      </p:pic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7351241B-FD7F-D433-E9E6-A2F822215584}"/>
              </a:ext>
            </a:extLst>
          </p:cNvPr>
          <p:cNvSpPr/>
          <p:nvPr/>
        </p:nvSpPr>
        <p:spPr>
          <a:xfrm>
            <a:off x="987481" y="4746395"/>
            <a:ext cx="2556997" cy="593889"/>
          </a:xfrm>
          <a:prstGeom prst="round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E08F323F-29AA-BF0A-9BF2-118A82F641EF}"/>
              </a:ext>
            </a:extLst>
          </p:cNvPr>
          <p:cNvSpPr/>
          <p:nvPr/>
        </p:nvSpPr>
        <p:spPr>
          <a:xfrm>
            <a:off x="4022912" y="3068424"/>
            <a:ext cx="2556997" cy="593889"/>
          </a:xfrm>
          <a:prstGeom prst="round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D32BBD3E-2019-786F-D45E-469EF166A388}"/>
              </a:ext>
            </a:extLst>
          </p:cNvPr>
          <p:cNvSpPr/>
          <p:nvPr/>
        </p:nvSpPr>
        <p:spPr>
          <a:xfrm>
            <a:off x="4387010" y="4397649"/>
            <a:ext cx="6751926" cy="1729773"/>
          </a:xfrm>
          <a:prstGeom prst="roundRect">
            <a:avLst>
              <a:gd name="adj" fmla="val 9312"/>
            </a:avLst>
          </a:prstGeom>
          <a:solidFill>
            <a:srgbClr val="00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36000" rtlCol="0" anchor="ctr" anchorCtr="0"/>
          <a:lstStyle/>
          <a:p>
            <a:pPr algn="ctr">
              <a:lnSpc>
                <a:spcPct val="130000"/>
              </a:lnSpc>
            </a:pPr>
            <a:r>
              <a:rPr kumimoji="1" lang="ko-KR" altLang="en-US" sz="40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😩</a:t>
            </a:r>
            <a:endParaRPr kumimoji="1" lang="en-US" altLang="ko-KR" sz="4000" b="1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algn="ctr">
              <a:lnSpc>
                <a:spcPct val="130000"/>
              </a:lnSpc>
            </a:pPr>
            <a:r>
              <a:rPr kumimoji="1" lang="ko-KR" altLang="en-US" sz="1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소셜 회원가입을 위한 아이콘 목록 컴포넌트 </a:t>
            </a:r>
            <a:r>
              <a:rPr kumimoji="1" lang="en-US" altLang="ko-KR" sz="1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-</a:t>
            </a:r>
            <a:r>
              <a:rPr kumimoji="1" lang="ko-KR" altLang="en-US" sz="1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kumimoji="1" lang="en-US" altLang="ko-KR" sz="1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&lt;</a:t>
            </a:r>
            <a:r>
              <a:rPr kumimoji="1" lang="en-US" altLang="ko-KR" sz="1400" b="1" dirty="0" err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SnsSignUpIconList</a:t>
            </a:r>
            <a:r>
              <a:rPr kumimoji="1" lang="en-US" altLang="ko-KR" sz="1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&gt;</a:t>
            </a:r>
          </a:p>
          <a:p>
            <a:pPr algn="ctr">
              <a:lnSpc>
                <a:spcPct val="130000"/>
              </a:lnSpc>
            </a:pPr>
            <a:r>
              <a:rPr kumimoji="1" lang="ko-KR" altLang="en-US" sz="1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소셜 로그인을 위한</a:t>
            </a:r>
            <a:r>
              <a:rPr kumimoji="1" lang="en-US" altLang="ko-KR" sz="1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kumimoji="1" lang="ko-KR" altLang="en-US" sz="1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아이콘 목록 컴포넌트 </a:t>
            </a:r>
            <a:r>
              <a:rPr kumimoji="1" lang="en-US" altLang="ko-KR" sz="1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–</a:t>
            </a:r>
            <a:r>
              <a:rPr kumimoji="1" lang="ko-KR" altLang="en-US" sz="1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kumimoji="1" lang="en-US" altLang="ko-KR" sz="1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&lt;</a:t>
            </a:r>
            <a:r>
              <a:rPr kumimoji="1" lang="en-US" altLang="ko-KR" sz="1400" b="1" dirty="0" err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SnsLoginIconList</a:t>
            </a:r>
            <a:r>
              <a:rPr kumimoji="1" lang="en-US" altLang="ko-KR" sz="1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&gt;</a:t>
            </a:r>
          </a:p>
        </p:txBody>
      </p:sp>
      <p:cxnSp>
        <p:nvCxnSpPr>
          <p:cNvPr id="14" name="구부러진 연결선[U] 13">
            <a:extLst>
              <a:ext uri="{FF2B5EF4-FFF2-40B4-BE49-F238E27FC236}">
                <a16:creationId xmlns:a16="http://schemas.microsoft.com/office/drawing/2014/main" id="{9F9DBE5B-B1F3-3737-FB82-ED22ECAAAB01}"/>
              </a:ext>
            </a:extLst>
          </p:cNvPr>
          <p:cNvCxnSpPr>
            <a:cxnSpLocks/>
          </p:cNvCxnSpPr>
          <p:nvPr/>
        </p:nvCxnSpPr>
        <p:spPr>
          <a:xfrm>
            <a:off x="3544478" y="5043339"/>
            <a:ext cx="1756932" cy="744719"/>
          </a:xfrm>
          <a:prstGeom prst="curvedConnector3">
            <a:avLst/>
          </a:prstGeom>
          <a:ln w="44450" cap="rnd">
            <a:solidFill>
              <a:srgbClr val="FF0000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구부러진 연결선[U] 15">
            <a:extLst>
              <a:ext uri="{FF2B5EF4-FFF2-40B4-BE49-F238E27FC236}">
                <a16:creationId xmlns:a16="http://schemas.microsoft.com/office/drawing/2014/main" id="{97490E08-6B4F-47CF-BCFF-F19791D23E03}"/>
              </a:ext>
            </a:extLst>
          </p:cNvPr>
          <p:cNvCxnSpPr>
            <a:cxnSpLocks/>
          </p:cNvCxnSpPr>
          <p:nvPr/>
        </p:nvCxnSpPr>
        <p:spPr>
          <a:xfrm rot="16200000" flipH="1">
            <a:off x="4489515" y="3909765"/>
            <a:ext cx="1663831" cy="1197205"/>
          </a:xfrm>
          <a:prstGeom prst="curvedConnector3">
            <a:avLst/>
          </a:prstGeom>
          <a:ln w="44450" cap="rnd">
            <a:solidFill>
              <a:srgbClr val="FF0000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85978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BB2E6D-26F3-B05C-71E3-2CAAC7502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643421"/>
            <a:ext cx="10945305" cy="668545"/>
          </a:xfrm>
        </p:spPr>
        <p:txBody>
          <a:bodyPr>
            <a:normAutofit/>
          </a:bodyPr>
          <a:lstStyle/>
          <a:p>
            <a:r>
              <a:rPr kumimoji="1" lang="ko-KR" altLang="en-US" sz="3000" b="1" dirty="0">
                <a:solidFill>
                  <a:prstClr val="whit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좋은 컴포넌트 설계 </a:t>
            </a:r>
            <a:r>
              <a:rPr kumimoji="1" lang="en-US" altLang="ko-KR" sz="3000" b="1" dirty="0">
                <a:solidFill>
                  <a:prstClr val="whit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–</a:t>
            </a:r>
            <a:r>
              <a:rPr kumimoji="1" lang="ko-KR" altLang="en-US" sz="3000" b="1" dirty="0">
                <a:solidFill>
                  <a:prstClr val="whit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보다 넓은 범위의 공유 가능성을 가진 컴포넌트 이름</a:t>
            </a:r>
            <a:endParaRPr kumimoji="1" lang="ko-KR" altLang="en-US" sz="1600" dirty="0">
              <a:solidFill>
                <a:schemeClr val="bg1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55055DE-4D83-369C-A0C7-D4952A0D94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073" y="1517716"/>
            <a:ext cx="2703880" cy="389327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E7D571B-64BE-0EB2-328D-99CDAAE77D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60314" y="1517716"/>
            <a:ext cx="3089467" cy="2245477"/>
          </a:xfrm>
          <a:prstGeom prst="rect">
            <a:avLst/>
          </a:prstGeom>
        </p:spPr>
      </p:pic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7351241B-FD7F-D433-E9E6-A2F822215584}"/>
              </a:ext>
            </a:extLst>
          </p:cNvPr>
          <p:cNvSpPr/>
          <p:nvPr/>
        </p:nvSpPr>
        <p:spPr>
          <a:xfrm>
            <a:off x="987481" y="4746395"/>
            <a:ext cx="2556997" cy="593889"/>
          </a:xfrm>
          <a:prstGeom prst="round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E08F323F-29AA-BF0A-9BF2-118A82F641EF}"/>
              </a:ext>
            </a:extLst>
          </p:cNvPr>
          <p:cNvSpPr/>
          <p:nvPr/>
        </p:nvSpPr>
        <p:spPr>
          <a:xfrm>
            <a:off x="4022912" y="3068424"/>
            <a:ext cx="2556997" cy="593889"/>
          </a:xfrm>
          <a:prstGeom prst="round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D32BBD3E-2019-786F-D45E-469EF166A388}"/>
              </a:ext>
            </a:extLst>
          </p:cNvPr>
          <p:cNvSpPr/>
          <p:nvPr/>
        </p:nvSpPr>
        <p:spPr>
          <a:xfrm>
            <a:off x="4387010" y="4397649"/>
            <a:ext cx="6751926" cy="1729773"/>
          </a:xfrm>
          <a:prstGeom prst="roundRect">
            <a:avLst>
              <a:gd name="adj" fmla="val 9312"/>
            </a:avLst>
          </a:prstGeom>
          <a:solidFill>
            <a:srgbClr val="6E07F3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36000" rtlCol="0" anchor="ctr" anchorCtr="0"/>
          <a:lstStyle/>
          <a:p>
            <a:pPr algn="ctr">
              <a:lnSpc>
                <a:spcPct val="130000"/>
              </a:lnSpc>
            </a:pPr>
            <a:r>
              <a:rPr kumimoji="1" lang="ko-KR" altLang="en-US" sz="40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👍</a:t>
            </a:r>
            <a:endParaRPr kumimoji="1" lang="en-US" altLang="ko-KR" sz="4000" b="1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algn="ctr">
              <a:lnSpc>
                <a:spcPct val="130000"/>
              </a:lnSpc>
            </a:pPr>
            <a:r>
              <a:rPr kumimoji="1" lang="ko-KR" altLang="en-US" sz="1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소셜 아이콘 목록 컴포넌트 </a:t>
            </a:r>
            <a:r>
              <a:rPr kumimoji="1" lang="en-US" altLang="ko-KR" sz="1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-</a:t>
            </a:r>
            <a:r>
              <a:rPr kumimoji="1" lang="ko-KR" altLang="en-US" sz="1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kumimoji="1" lang="en-US" altLang="ko-KR" sz="1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&lt;</a:t>
            </a:r>
            <a:r>
              <a:rPr kumimoji="1" lang="en-US" altLang="ko-KR" sz="1400" b="1" dirty="0" err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SnsIconList</a:t>
            </a:r>
            <a:r>
              <a:rPr kumimoji="1" lang="en-US" altLang="ko-KR" sz="1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&gt;</a:t>
            </a:r>
          </a:p>
        </p:txBody>
      </p:sp>
      <p:cxnSp>
        <p:nvCxnSpPr>
          <p:cNvPr id="14" name="구부러진 연결선[U] 13">
            <a:extLst>
              <a:ext uri="{FF2B5EF4-FFF2-40B4-BE49-F238E27FC236}">
                <a16:creationId xmlns:a16="http://schemas.microsoft.com/office/drawing/2014/main" id="{9F9DBE5B-B1F3-3737-FB82-ED22ECAAAB01}"/>
              </a:ext>
            </a:extLst>
          </p:cNvPr>
          <p:cNvCxnSpPr>
            <a:cxnSpLocks/>
          </p:cNvCxnSpPr>
          <p:nvPr/>
        </p:nvCxnSpPr>
        <p:spPr>
          <a:xfrm>
            <a:off x="3544478" y="5043339"/>
            <a:ext cx="2479250" cy="603317"/>
          </a:xfrm>
          <a:prstGeom prst="curvedConnector3">
            <a:avLst/>
          </a:prstGeom>
          <a:ln w="44450" cap="rnd">
            <a:solidFill>
              <a:srgbClr val="FF0000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구부러진 연결선[U] 15">
            <a:extLst>
              <a:ext uri="{FF2B5EF4-FFF2-40B4-BE49-F238E27FC236}">
                <a16:creationId xmlns:a16="http://schemas.microsoft.com/office/drawing/2014/main" id="{97490E08-6B4F-47CF-BCFF-F19791D23E03}"/>
              </a:ext>
            </a:extLst>
          </p:cNvPr>
          <p:cNvCxnSpPr>
            <a:cxnSpLocks/>
          </p:cNvCxnSpPr>
          <p:nvPr/>
        </p:nvCxnSpPr>
        <p:spPr>
          <a:xfrm rot="16200000" flipH="1">
            <a:off x="4600278" y="3799000"/>
            <a:ext cx="1828802" cy="1583705"/>
          </a:xfrm>
          <a:prstGeom prst="curvedConnector3">
            <a:avLst/>
          </a:prstGeom>
          <a:ln w="44450" cap="rnd">
            <a:solidFill>
              <a:srgbClr val="FF0000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57249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2354</TotalTime>
  <Words>1699</Words>
  <Application>Microsoft Macintosh PowerPoint</Application>
  <PresentationFormat>와이드스크린</PresentationFormat>
  <Paragraphs>329</Paragraphs>
  <Slides>47</Slides>
  <Notes>41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47</vt:i4>
      </vt:variant>
    </vt:vector>
  </HeadingPairs>
  <TitlesOfParts>
    <vt:vector size="54" baseType="lpstr">
      <vt:lpstr>맑은 고딕</vt:lpstr>
      <vt:lpstr>Pretendard</vt:lpstr>
      <vt:lpstr>Pretendard ExtraBold</vt:lpstr>
      <vt:lpstr>Pretendard Light</vt:lpstr>
      <vt:lpstr>Arial</vt:lpstr>
      <vt:lpstr>Calibri</vt:lpstr>
      <vt:lpstr>Office 테마</vt:lpstr>
      <vt:lpstr>React 가즈아!</vt:lpstr>
      <vt:lpstr>프론트엔드 개발자는 무엇을 하나?</vt:lpstr>
      <vt:lpstr>컴포넌트 지향 개발이란?</vt:lpstr>
      <vt:lpstr>컴포넌트 지향 개발이란?</vt:lpstr>
      <vt:lpstr>컴포넌트 지향 개발이란?</vt:lpstr>
      <vt:lpstr>좋은 컴포넌트 설계를 위해…</vt:lpstr>
      <vt:lpstr>좋은 컴포넌트 설계 – 보다 넓은 범위의 공유 가능성을 가진 컴포넌트 이름</vt:lpstr>
      <vt:lpstr>좋은 컴포넌트 설계 – 보다 넓은 범위의 공유 가능성을 가진 컴포넌트 이름</vt:lpstr>
      <vt:lpstr>좋은 컴포넌트 설계 – 보다 넓은 범위의 공유 가능성을 가진 컴포넌트 이름</vt:lpstr>
      <vt:lpstr>좋은 컴포넌트 설계 – 보다 넓은 범위의 공유 가능성을 가진 컴포넌트 이름</vt:lpstr>
      <vt:lpstr>좋은 컴포넌트 설계 – Compound 패턴</vt:lpstr>
      <vt:lpstr>좋은 컴포넌트 설계 – Compound 패턴</vt:lpstr>
      <vt:lpstr>좋은 컴포넌트 설계 – Render Props 패턴</vt:lpstr>
      <vt:lpstr>좋은 컴포넌트 설계 – Compound + Render Props 패턴</vt:lpstr>
      <vt:lpstr>좋은 컴포넌트 설계 – Compound + Render Props 패턴</vt:lpstr>
      <vt:lpstr>좋은 컴포넌트 설계 – 다른 컴포넌트의 상태를 의존하지 않는 컴포넌트 </vt:lpstr>
      <vt:lpstr>좋은 컴포넌트 설계 – 다른 컴포넌트의 상태를 의존하지 않는 컴포넌트 </vt:lpstr>
      <vt:lpstr>나쁜 컴포넌트 설계 – 이미 있는 컴포넌트를 활용하지 못하는 사례</vt:lpstr>
      <vt:lpstr>나쁜 컴포넌트 설계 – 거의 동일한 코드를 이름만 바꿔 다시 만든 사례</vt:lpstr>
      <vt:lpstr>나쁜 컴포넌트 설계 – 분리 없이 너무 많은 내용을 담은 컴포넌트</vt:lpstr>
      <vt:lpstr>리액트 기초</vt:lpstr>
      <vt:lpstr>Event란?</vt:lpstr>
      <vt:lpstr>Event 객체</vt:lpstr>
      <vt:lpstr>Event Bubbling vs Capturing</vt:lpstr>
      <vt:lpstr>Event Bubbling vs Capturing</vt:lpstr>
      <vt:lpstr>리액트 기초</vt:lpstr>
      <vt:lpstr>리액트? (https://react.dev/)</vt:lpstr>
      <vt:lpstr>JSX? Javascript + XML</vt:lpstr>
      <vt:lpstr>JSX를 사용한 컴포넌트 생성 규칙</vt:lpstr>
      <vt:lpstr>JSX를 사용한 컴포넌트 생성 규칙</vt:lpstr>
      <vt:lpstr>JSX를 사용한 컴포넌트 생성 규칙</vt:lpstr>
      <vt:lpstr>JSX를 사용한 컴포넌트 생성 규칙</vt:lpstr>
      <vt:lpstr>JSX를 사용한 컴포넌트 생성 규칙</vt:lpstr>
      <vt:lpstr>다양한 컴포넌트 export 방법</vt:lpstr>
      <vt:lpstr>기본적인 컴포넌트 생성 코드 예</vt:lpstr>
      <vt:lpstr>리액트 기초</vt:lpstr>
      <vt:lpstr>그림으로 보는 State, Props</vt:lpstr>
      <vt:lpstr>State, Props, Children</vt:lpstr>
      <vt:lpstr>State, Props, Children</vt:lpstr>
      <vt:lpstr>State, Props, Children</vt:lpstr>
      <vt:lpstr>State, Props, Children</vt:lpstr>
      <vt:lpstr>부모와 자식 컴포넌트에서 데이터를 전달하려면?</vt:lpstr>
      <vt:lpstr>State, Props, Children 정리</vt:lpstr>
      <vt:lpstr>State, Props, Children 정리</vt:lpstr>
      <vt:lpstr>useState 훅으로 컴포넌트 상태 다루기</vt:lpstr>
      <vt:lpstr>✍️ 이제 배운 내용으로 컴포넌트를 만들어 보자!</vt:lpstr>
      <vt:lpstr>고생하셨습니다!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React 가즈아!</dc:title>
  <dc:creator>하늘 조</dc:creator>
  <cp:lastModifiedBy>하늘 조</cp:lastModifiedBy>
  <cp:revision>103</cp:revision>
  <dcterms:created xsi:type="dcterms:W3CDTF">2023-06-03T12:28:27Z</dcterms:created>
  <dcterms:modified xsi:type="dcterms:W3CDTF">2023-06-25T03:27:33Z</dcterms:modified>
</cp:coreProperties>
</file>